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7" r:id="rId3"/>
    <p:sldId id="259" r:id="rId4"/>
    <p:sldId id="258" r:id="rId5"/>
    <p:sldId id="261" r:id="rId6"/>
    <p:sldId id="266" r:id="rId7"/>
    <p:sldId id="263" r:id="rId8"/>
    <p:sldId id="264" r:id="rId9"/>
    <p:sldId id="268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Poppins Medium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227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10300"/>
            <a:ext cx="3886200" cy="38862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487400" y="7353300"/>
            <a:ext cx="5334000" cy="1891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en-US" sz="3567" dirty="0">
                <a:solidFill>
                  <a:srgbClr val="FFFFFF"/>
                </a:solidFill>
                <a:latin typeface="Poppins Medium Bold"/>
              </a:rPr>
              <a:t>Martin Beuker</a:t>
            </a:r>
          </a:p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en-US" sz="3567" dirty="0">
                <a:solidFill>
                  <a:srgbClr val="FFFFFF"/>
                </a:solidFill>
                <a:latin typeface="Poppins Medium Bold"/>
              </a:rPr>
              <a:t>Thom Guikema</a:t>
            </a:r>
          </a:p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en-US" sz="3567" dirty="0">
                <a:solidFill>
                  <a:srgbClr val="FFFFFF"/>
                </a:solidFill>
                <a:latin typeface="Poppins Medium Bold"/>
              </a:rPr>
              <a:t>Andries Nolles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11281A-55ED-339B-3019-74F3CEFBED4A}"/>
              </a:ext>
            </a:extLst>
          </p:cNvPr>
          <p:cNvSpPr txBox="1"/>
          <p:nvPr/>
        </p:nvSpPr>
        <p:spPr>
          <a:xfrm>
            <a:off x="6333445" y="4076700"/>
            <a:ext cx="5621109" cy="674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5"/>
              </a:lnSpc>
            </a:pPr>
            <a:r>
              <a:rPr lang="en-US" sz="5400" dirty="0" err="1">
                <a:solidFill>
                  <a:srgbClr val="FFFFFF"/>
                </a:solidFill>
                <a:latin typeface="Poppins Medium Bold"/>
              </a:rPr>
              <a:t>Werken</a:t>
            </a:r>
            <a:r>
              <a:rPr lang="en-US" sz="5400" dirty="0">
                <a:solidFill>
                  <a:srgbClr val="FFFFFF"/>
                </a:solidFill>
                <a:latin typeface="Poppins Medium Bold"/>
              </a:rPr>
              <a:t> met 3D</a:t>
            </a:r>
          </a:p>
        </p:txBody>
      </p:sp>
      <p:pic>
        <p:nvPicPr>
          <p:cNvPr id="14" name="Afbeelding 1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522DFE68-12A4-5031-46CA-3D13FAA26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412325"/>
            <a:ext cx="2438400" cy="1259920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CC64AA87-27FB-7805-08F5-6F9C54A75B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4800" y="-345617"/>
            <a:ext cx="4281513" cy="428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2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10300"/>
            <a:ext cx="3886200" cy="3886200"/>
          </a:xfrm>
          <a:prstGeom prst="rect">
            <a:avLst/>
          </a:prstGeom>
        </p:spPr>
      </p:pic>
      <p:pic>
        <p:nvPicPr>
          <p:cNvPr id="14" name="Afbeelding 1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522DFE68-12A4-5031-46CA-3D13FAA26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412325"/>
            <a:ext cx="2438400" cy="12599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6DC97F7-9FD4-FDBE-621B-62BC54CDFC85}"/>
              </a:ext>
            </a:extLst>
          </p:cNvPr>
          <p:cNvSpPr txBox="1"/>
          <p:nvPr/>
        </p:nvSpPr>
        <p:spPr>
          <a:xfrm>
            <a:off x="669275" y="342657"/>
            <a:ext cx="7026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Poppins Medium Bold" panose="020B0604020202020204" charset="0"/>
                <a:cs typeface="Poppins Medium Bold" panose="020B0604020202020204" charset="0"/>
              </a:rPr>
              <a:t>Toekomst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8CE4A622-B1A0-51E3-A71E-F446F912E367}"/>
              </a:ext>
            </a:extLst>
          </p:cNvPr>
          <p:cNvSpPr txBox="1"/>
          <p:nvPr/>
        </p:nvSpPr>
        <p:spPr>
          <a:xfrm>
            <a:off x="4419600" y="2081729"/>
            <a:ext cx="11963400" cy="3815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nl-NL" sz="3567" dirty="0">
                <a:solidFill>
                  <a:srgbClr val="FFFFFF"/>
                </a:solidFill>
                <a:latin typeface="Poppins Medium Bold"/>
              </a:rPr>
              <a:t>Ondersteuning in organisatie verbreden</a:t>
            </a:r>
          </a:p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nl-NL" sz="3567" dirty="0">
                <a:solidFill>
                  <a:srgbClr val="FFFFFF"/>
                </a:solidFill>
                <a:latin typeface="Poppins Medium Bold"/>
              </a:rPr>
              <a:t>Aantal projecten / toepassingen vergroten</a:t>
            </a:r>
          </a:p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nl-NL" sz="3567" dirty="0">
                <a:solidFill>
                  <a:srgbClr val="FFFFFF"/>
                </a:solidFill>
                <a:latin typeface="Poppins Medium Bold"/>
              </a:rPr>
              <a:t>Openbaar beschikbaar stellen</a:t>
            </a:r>
          </a:p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nl-NL" sz="3567" dirty="0">
                <a:solidFill>
                  <a:srgbClr val="FFFFFF"/>
                </a:solidFill>
                <a:latin typeface="Poppins Medium Bold"/>
              </a:rPr>
              <a:t>Drone / laserscanner</a:t>
            </a:r>
          </a:p>
          <a:p>
            <a:pPr>
              <a:lnSpc>
                <a:spcPts val="4995"/>
              </a:lnSpc>
            </a:pPr>
            <a:endParaRPr lang="nl-NL" sz="3567" dirty="0">
              <a:solidFill>
                <a:srgbClr val="FFFFFF"/>
              </a:solidFill>
              <a:latin typeface="Poppins Medium Bold"/>
            </a:endParaRPr>
          </a:p>
          <a:p>
            <a:pPr marL="571500" indent="-571500">
              <a:lnSpc>
                <a:spcPts val="4995"/>
              </a:lnSpc>
              <a:buFontTx/>
              <a:buChar char="-"/>
            </a:pPr>
            <a:endParaRPr lang="nl-NL" sz="3567" dirty="0">
              <a:solidFill>
                <a:srgbClr val="FFFFFF"/>
              </a:solidFill>
              <a:latin typeface="Poppins Medium Bold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CD5BCF1-8BFB-850E-86C9-0C6CD59F5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1300" y="4614345"/>
            <a:ext cx="5629275" cy="51149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F903374-C2B6-B466-7EBF-79F4CD595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5351498"/>
            <a:ext cx="5019675" cy="3590925"/>
          </a:xfrm>
          <a:prstGeom prst="rect">
            <a:avLst/>
          </a:prstGeom>
          <a:effectLst>
            <a:outerShdw blurRad="50800" dist="292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3380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10300"/>
            <a:ext cx="3886200" cy="38862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181600" y="3390900"/>
            <a:ext cx="10591800" cy="2532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en-US" sz="3567" dirty="0" err="1">
                <a:solidFill>
                  <a:srgbClr val="FFFFFF"/>
                </a:solidFill>
                <a:latin typeface="Poppins Medium Bold"/>
              </a:rPr>
              <a:t>Visie</a:t>
            </a:r>
            <a:r>
              <a:rPr lang="en-US" sz="3567" dirty="0">
                <a:solidFill>
                  <a:srgbClr val="FFFFFF"/>
                </a:solidFill>
                <a:latin typeface="Poppins Medium Bold"/>
              </a:rPr>
              <a:t> 3D</a:t>
            </a:r>
          </a:p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en-US" sz="3567" dirty="0" err="1">
                <a:solidFill>
                  <a:srgbClr val="FFFFFF"/>
                </a:solidFill>
                <a:latin typeface="Poppins Medium Bold"/>
              </a:rPr>
              <a:t>Toepassingen</a:t>
            </a:r>
            <a:r>
              <a:rPr lang="en-US" sz="3567" dirty="0">
                <a:solidFill>
                  <a:srgbClr val="FFFFFF"/>
                </a:solidFill>
                <a:latin typeface="Poppins Medium Bold"/>
              </a:rPr>
              <a:t> </a:t>
            </a:r>
            <a:r>
              <a:rPr lang="en-US" sz="3567" dirty="0" err="1">
                <a:solidFill>
                  <a:srgbClr val="FFFFFF"/>
                </a:solidFill>
                <a:latin typeface="Poppins Medium Bold"/>
              </a:rPr>
              <a:t>en</a:t>
            </a:r>
            <a:r>
              <a:rPr lang="en-US" sz="3567" dirty="0">
                <a:solidFill>
                  <a:srgbClr val="FFFFFF"/>
                </a:solidFill>
                <a:latin typeface="Poppins Medium Bold"/>
              </a:rPr>
              <a:t> bouw Digital Twin</a:t>
            </a:r>
          </a:p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en-US" sz="3567" dirty="0">
                <a:solidFill>
                  <a:srgbClr val="FFFFFF"/>
                </a:solidFill>
                <a:latin typeface="Poppins Medium Bold"/>
              </a:rPr>
              <a:t>Demo</a:t>
            </a:r>
          </a:p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en-US" sz="3567" dirty="0">
                <a:solidFill>
                  <a:srgbClr val="FFFFFF"/>
                </a:solidFill>
                <a:latin typeface="Poppins Medium Bold"/>
              </a:rPr>
              <a:t>Virtual Cities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11281A-55ED-339B-3019-74F3CEFBED4A}"/>
              </a:ext>
            </a:extLst>
          </p:cNvPr>
          <p:cNvSpPr txBox="1"/>
          <p:nvPr/>
        </p:nvSpPr>
        <p:spPr>
          <a:xfrm>
            <a:off x="457200" y="571500"/>
            <a:ext cx="10820400" cy="696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5"/>
              </a:lnSpc>
            </a:pPr>
            <a:r>
              <a:rPr lang="en-US" sz="6000" dirty="0">
                <a:solidFill>
                  <a:srgbClr val="FFFFFF"/>
                </a:solidFill>
                <a:latin typeface="Poppins Medium Bold"/>
              </a:rPr>
              <a:t>Wat?</a:t>
            </a:r>
          </a:p>
        </p:txBody>
      </p:sp>
      <p:pic>
        <p:nvPicPr>
          <p:cNvPr id="14" name="Afbeelding 1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522DFE68-12A4-5031-46CA-3D13FAA26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412325"/>
            <a:ext cx="2438400" cy="125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5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10300"/>
            <a:ext cx="3886200" cy="3886200"/>
          </a:xfrm>
          <a:prstGeom prst="rect">
            <a:avLst/>
          </a:prstGeom>
        </p:spPr>
      </p:pic>
      <p:pic>
        <p:nvPicPr>
          <p:cNvPr id="14" name="Afbeelding 1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522DFE68-12A4-5031-46CA-3D13FAA26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412325"/>
            <a:ext cx="2438400" cy="1259920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400D17EA-98C3-929A-ABD1-CE2B25293A63}"/>
              </a:ext>
            </a:extLst>
          </p:cNvPr>
          <p:cNvSpPr txBox="1"/>
          <p:nvPr/>
        </p:nvSpPr>
        <p:spPr>
          <a:xfrm>
            <a:off x="4114800" y="2668419"/>
            <a:ext cx="11963400" cy="4456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nl-NL" sz="3567" dirty="0">
                <a:solidFill>
                  <a:srgbClr val="FFFFFF"/>
                </a:solidFill>
                <a:latin typeface="Poppins Medium Bold"/>
              </a:rPr>
              <a:t>Ontwerp (nieuw)bouw en infra</a:t>
            </a:r>
          </a:p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nl-NL" sz="3567" dirty="0">
                <a:solidFill>
                  <a:srgbClr val="FFFFFF"/>
                </a:solidFill>
                <a:latin typeface="Poppins Medium Bold"/>
              </a:rPr>
              <a:t>Realisatie (helft minder faalkosten, nu 11%)</a:t>
            </a:r>
          </a:p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nl-NL" sz="3567" dirty="0">
                <a:solidFill>
                  <a:srgbClr val="FFFFFF"/>
                </a:solidFill>
                <a:latin typeface="Poppins Medium Bold"/>
              </a:rPr>
              <a:t>Simuleren in de </a:t>
            </a:r>
            <a:r>
              <a:rPr lang="nl-NL" sz="3567" dirty="0" err="1">
                <a:solidFill>
                  <a:srgbClr val="FFFFFF"/>
                </a:solidFill>
                <a:latin typeface="Poppins Medium Bold"/>
              </a:rPr>
              <a:t>Twin</a:t>
            </a:r>
            <a:r>
              <a:rPr lang="nl-NL" sz="3567" dirty="0">
                <a:solidFill>
                  <a:srgbClr val="FFFFFF"/>
                </a:solidFill>
                <a:latin typeface="Poppins Medium Bold"/>
              </a:rPr>
              <a:t>, daarna in de echte wereld</a:t>
            </a:r>
          </a:p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nl-NL" sz="3567" dirty="0">
                <a:solidFill>
                  <a:srgbClr val="FFFFFF"/>
                </a:solidFill>
                <a:latin typeface="Poppins Medium Bold"/>
              </a:rPr>
              <a:t>Participatie</a:t>
            </a:r>
          </a:p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nl-NL" sz="3567" dirty="0">
                <a:solidFill>
                  <a:srgbClr val="FFFFFF"/>
                </a:solidFill>
                <a:latin typeface="Poppins Medium Bold"/>
              </a:rPr>
              <a:t>…</a:t>
            </a:r>
          </a:p>
          <a:p>
            <a:pPr>
              <a:lnSpc>
                <a:spcPts val="4995"/>
              </a:lnSpc>
            </a:pPr>
            <a:endParaRPr lang="nl-NL" sz="3567" dirty="0">
              <a:solidFill>
                <a:srgbClr val="FFFFFF"/>
              </a:solidFill>
              <a:latin typeface="Poppins Medium Bold"/>
            </a:endParaRPr>
          </a:p>
          <a:p>
            <a:pPr marL="571500" indent="-571500">
              <a:lnSpc>
                <a:spcPts val="4995"/>
              </a:lnSpc>
              <a:buFontTx/>
              <a:buChar char="-"/>
            </a:pPr>
            <a:endParaRPr lang="nl-NL" sz="3567" dirty="0">
              <a:solidFill>
                <a:srgbClr val="FFFFFF"/>
              </a:solidFill>
              <a:latin typeface="Poppins Medium Bold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86F9130-5FE5-4235-9454-A402AE0E7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293" y="5145157"/>
            <a:ext cx="3611916" cy="2532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D5DFA14-18CC-E2A9-022E-AAFFC7C80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6338" y="6084756"/>
            <a:ext cx="3568405" cy="2722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4E195F6-352D-0EE4-AAF4-83E427BA8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63400" y="7126357"/>
            <a:ext cx="3733800" cy="2789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6781A34E-AB46-A054-0B77-D1A2896998D3}"/>
              </a:ext>
            </a:extLst>
          </p:cNvPr>
          <p:cNvSpPr txBox="1"/>
          <p:nvPr/>
        </p:nvSpPr>
        <p:spPr>
          <a:xfrm>
            <a:off x="457200" y="571500"/>
            <a:ext cx="10820400" cy="696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5"/>
              </a:lnSpc>
            </a:pPr>
            <a:r>
              <a:rPr lang="en-US" sz="6000" dirty="0" err="1">
                <a:solidFill>
                  <a:srgbClr val="FFFFFF"/>
                </a:solidFill>
                <a:latin typeface="Poppins Medium Bold"/>
              </a:rPr>
              <a:t>Waarom</a:t>
            </a:r>
            <a:r>
              <a:rPr lang="en-US" sz="6000" dirty="0">
                <a:solidFill>
                  <a:srgbClr val="FFFFFF"/>
                </a:solidFill>
                <a:latin typeface="Poppins Medium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5006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10300"/>
            <a:ext cx="3886200" cy="3886200"/>
          </a:xfrm>
          <a:prstGeom prst="rect">
            <a:avLst/>
          </a:prstGeom>
        </p:spPr>
      </p:pic>
      <p:pic>
        <p:nvPicPr>
          <p:cNvPr id="14" name="Afbeelding 1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522DFE68-12A4-5031-46CA-3D13FAA26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412325"/>
            <a:ext cx="2438400" cy="125992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D9C3232-6E05-CEEC-3D09-6990E7553F8C}"/>
              </a:ext>
            </a:extLst>
          </p:cNvPr>
          <p:cNvSpPr txBox="1"/>
          <p:nvPr/>
        </p:nvSpPr>
        <p:spPr>
          <a:xfrm>
            <a:off x="4005252" y="5892016"/>
            <a:ext cx="60200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Poppins Medium Bold" panose="020B0604020202020204" charset="0"/>
                <a:cs typeface="Poppins Medium Bold" panose="020B0604020202020204" charset="0"/>
              </a:rPr>
              <a:t>Coalitieakkoord 2019-2022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BC3643A-E558-1563-55B3-866DBD0A06A7}"/>
              </a:ext>
            </a:extLst>
          </p:cNvPr>
          <p:cNvSpPr txBox="1"/>
          <p:nvPr/>
        </p:nvSpPr>
        <p:spPr>
          <a:xfrm>
            <a:off x="8839200" y="2552700"/>
            <a:ext cx="6433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Poppins Medium Bold" panose="020B0604020202020204" charset="0"/>
                <a:cs typeface="Poppins Medium Bold" panose="020B0604020202020204" charset="0"/>
              </a:rPr>
              <a:t>Virtueel Groningen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BBE4FF0-7AD8-F47C-F66E-68DB735014DE}"/>
              </a:ext>
            </a:extLst>
          </p:cNvPr>
          <p:cNvSpPr txBox="1"/>
          <p:nvPr/>
        </p:nvSpPr>
        <p:spPr>
          <a:xfrm>
            <a:off x="10244148" y="5449562"/>
            <a:ext cx="685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>
                <a:solidFill>
                  <a:schemeClr val="bg1"/>
                </a:solidFill>
                <a:latin typeface="Poppins Medium Bold" panose="020B0604020202020204" charset="0"/>
                <a:ea typeface="MS PGothic" panose="020B0600070205080204" pitchFamily="34" charset="-128"/>
                <a:cs typeface="Poppins Medium Bold" panose="020B0604020202020204" charset="0"/>
              </a:rPr>
              <a:t>Omgevingswet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C0E6334-364F-336F-CC3B-ED45174E8124}"/>
              </a:ext>
            </a:extLst>
          </p:cNvPr>
          <p:cNvSpPr txBox="1"/>
          <p:nvPr/>
        </p:nvSpPr>
        <p:spPr>
          <a:xfrm>
            <a:off x="3513369" y="4375147"/>
            <a:ext cx="45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>
                <a:solidFill>
                  <a:schemeClr val="bg1"/>
                </a:solidFill>
                <a:latin typeface="Poppins Medium Bold" panose="020B0604020202020204" charset="0"/>
                <a:cs typeface="Poppins Medium Bold" panose="020B0604020202020204" charset="0"/>
              </a:rPr>
              <a:t>Linked</a:t>
            </a:r>
            <a:r>
              <a:rPr lang="nl-NL" sz="3200" b="1" dirty="0">
                <a:solidFill>
                  <a:schemeClr val="bg1"/>
                </a:solidFill>
                <a:latin typeface="Poppins Medium Bold" panose="020B0604020202020204" charset="0"/>
                <a:cs typeface="Poppins Medium Bold" panose="020B0604020202020204" charset="0"/>
              </a:rPr>
              <a:t> data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A5C5659-D91B-3B21-D154-6775DCCA6475}"/>
              </a:ext>
            </a:extLst>
          </p:cNvPr>
          <p:cNvSpPr txBox="1"/>
          <p:nvPr/>
        </p:nvSpPr>
        <p:spPr>
          <a:xfrm>
            <a:off x="4736147" y="2343916"/>
            <a:ext cx="4207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Poppins Medium Bold" panose="020B0604020202020204" charset="0"/>
                <a:cs typeface="Poppins Medium Bold" panose="020B0604020202020204" charset="0"/>
              </a:rPr>
              <a:t>Ruimtelijk domein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C830145-4E0B-BECD-EC59-2F91A71DC2B1}"/>
              </a:ext>
            </a:extLst>
          </p:cNvPr>
          <p:cNvSpPr txBox="1"/>
          <p:nvPr/>
        </p:nvSpPr>
        <p:spPr>
          <a:xfrm>
            <a:off x="6485169" y="3911108"/>
            <a:ext cx="10888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chemeClr val="bg1"/>
                </a:solidFill>
                <a:latin typeface="Poppins Medium Bold" panose="020B0604020202020204" charset="0"/>
                <a:cs typeface="Poppins Medium Bold" panose="020B0604020202020204" charset="0"/>
              </a:rPr>
              <a:t>Concerndirecteur Bedrijfsvoering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701DC25-BF87-86A2-930C-0548B60316DE}"/>
              </a:ext>
            </a:extLst>
          </p:cNvPr>
          <p:cNvSpPr txBox="1"/>
          <p:nvPr/>
        </p:nvSpPr>
        <p:spPr>
          <a:xfrm>
            <a:off x="5037369" y="5079930"/>
            <a:ext cx="10235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  <a:latin typeface="Poppins Medium Bold" panose="020B0604020202020204" charset="0"/>
                <a:cs typeface="Poppins Medium Bold" panose="020B0604020202020204" charset="0"/>
              </a:rPr>
              <a:t>Uitvoeringsprogramma Bodem en Ondergrond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ACE3935-C802-2F87-1007-D41E4349AD74}"/>
              </a:ext>
            </a:extLst>
          </p:cNvPr>
          <p:cNvSpPr txBox="1"/>
          <p:nvPr/>
        </p:nvSpPr>
        <p:spPr>
          <a:xfrm>
            <a:off x="669275" y="342657"/>
            <a:ext cx="6433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Poppins Medium Bold" panose="020B0604020202020204" charset="0"/>
                <a:cs typeface="Poppins Medium Bold" panose="020B0604020202020204" charset="0"/>
              </a:rPr>
              <a:t>Visie 3D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0BE2179-A91F-1D63-B08B-CAC40915A382}"/>
              </a:ext>
            </a:extLst>
          </p:cNvPr>
          <p:cNvSpPr txBox="1"/>
          <p:nvPr/>
        </p:nvSpPr>
        <p:spPr>
          <a:xfrm>
            <a:off x="9525000" y="6634802"/>
            <a:ext cx="45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>
                <a:solidFill>
                  <a:schemeClr val="bg1"/>
                </a:solidFill>
                <a:latin typeface="Poppins Medium Bold" panose="020B0604020202020204" charset="0"/>
                <a:cs typeface="Poppins Medium Bold" panose="020B0604020202020204" charset="0"/>
              </a:rPr>
              <a:t>Governance</a:t>
            </a:r>
            <a:endParaRPr lang="nl-NL" sz="3200" b="1" dirty="0">
              <a:solidFill>
                <a:schemeClr val="bg1"/>
              </a:solidFill>
              <a:latin typeface="Poppins Medium Bold" panose="020B0604020202020204" charset="0"/>
              <a:cs typeface="Poppins Medium Bold" panose="020B060402020202020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4154613-D41D-A7B2-B7AA-7E310865238F}"/>
              </a:ext>
            </a:extLst>
          </p:cNvPr>
          <p:cNvSpPr txBox="1"/>
          <p:nvPr/>
        </p:nvSpPr>
        <p:spPr>
          <a:xfrm>
            <a:off x="7848899" y="7373465"/>
            <a:ext cx="6433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Poppins Medium Bold" panose="020B0604020202020204" charset="0"/>
                <a:cs typeface="Poppins Medium Bold" panose="020B0604020202020204" charset="0"/>
              </a:rPr>
              <a:t>Financiën</a:t>
            </a:r>
          </a:p>
        </p:txBody>
      </p:sp>
    </p:spTree>
    <p:extLst>
      <p:ext uri="{BB962C8B-B14F-4D97-AF65-F5344CB8AC3E}">
        <p14:creationId xmlns:p14="http://schemas.microsoft.com/office/powerpoint/2010/main" val="1055262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10300"/>
            <a:ext cx="3886200" cy="3886200"/>
          </a:xfrm>
          <a:prstGeom prst="rect">
            <a:avLst/>
          </a:prstGeom>
        </p:spPr>
      </p:pic>
      <p:pic>
        <p:nvPicPr>
          <p:cNvPr id="14" name="Afbeelding 1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522DFE68-12A4-5031-46CA-3D13FAA26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412325"/>
            <a:ext cx="2438400" cy="12599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6DC97F7-9FD4-FDBE-621B-62BC54CDFC85}"/>
              </a:ext>
            </a:extLst>
          </p:cNvPr>
          <p:cNvSpPr txBox="1"/>
          <p:nvPr/>
        </p:nvSpPr>
        <p:spPr>
          <a:xfrm>
            <a:off x="669275" y="342657"/>
            <a:ext cx="7026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Poppins Medium Bold" panose="020B0604020202020204" charset="0"/>
                <a:cs typeface="Poppins Medium Bold" panose="020B0604020202020204" charset="0"/>
              </a:rPr>
              <a:t>Pilots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1A567DA-FB4F-7C7B-3396-24E9E4A27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997" y="1660649"/>
            <a:ext cx="5948493" cy="3494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354DCB4-835D-27C1-730C-F9FC2070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5567486"/>
            <a:ext cx="5610887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AFCF0226-363F-9A2D-95D1-2BE1E8FD416E}"/>
              </a:ext>
            </a:extLst>
          </p:cNvPr>
          <p:cNvSpPr txBox="1"/>
          <p:nvPr/>
        </p:nvSpPr>
        <p:spPr>
          <a:xfrm>
            <a:off x="10882643" y="3037379"/>
            <a:ext cx="5334000" cy="1250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en-US" sz="3567" dirty="0">
                <a:solidFill>
                  <a:srgbClr val="FFFFFF"/>
                </a:solidFill>
                <a:latin typeface="Poppins Medium Bold"/>
              </a:rPr>
              <a:t>Ten Post</a:t>
            </a:r>
          </a:p>
          <a:p>
            <a:pPr>
              <a:lnSpc>
                <a:spcPts val="4995"/>
              </a:lnSpc>
            </a:pPr>
            <a:endParaRPr lang="en-US" sz="3567" dirty="0">
              <a:solidFill>
                <a:srgbClr val="FFFFFF"/>
              </a:solidFill>
              <a:latin typeface="Poppins Medium Bold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408E1CAE-BDB9-9429-E454-5482F155F406}"/>
              </a:ext>
            </a:extLst>
          </p:cNvPr>
          <p:cNvSpPr txBox="1"/>
          <p:nvPr/>
        </p:nvSpPr>
        <p:spPr>
          <a:xfrm>
            <a:off x="5803044" y="6863473"/>
            <a:ext cx="5334000" cy="609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5"/>
              </a:lnSpc>
            </a:pPr>
            <a:r>
              <a:rPr lang="en-US" sz="3567" dirty="0" err="1">
                <a:solidFill>
                  <a:srgbClr val="FFFFFF"/>
                </a:solidFill>
                <a:latin typeface="Poppins Medium Bold"/>
              </a:rPr>
              <a:t>Suikerunieterrein</a:t>
            </a:r>
            <a:r>
              <a:rPr lang="en-US" sz="3567" dirty="0">
                <a:solidFill>
                  <a:srgbClr val="FFFFFF"/>
                </a:solidFill>
                <a:latin typeface="Poppins Medium Bold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90567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10300"/>
            <a:ext cx="3886200" cy="3886200"/>
          </a:xfrm>
          <a:prstGeom prst="rect">
            <a:avLst/>
          </a:prstGeom>
        </p:spPr>
      </p:pic>
      <p:pic>
        <p:nvPicPr>
          <p:cNvPr id="14" name="Afbeelding 1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522DFE68-12A4-5031-46CA-3D13FAA26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412325"/>
            <a:ext cx="2438400" cy="12599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6DC97F7-9FD4-FDBE-621B-62BC54CDFC85}"/>
              </a:ext>
            </a:extLst>
          </p:cNvPr>
          <p:cNvSpPr txBox="1"/>
          <p:nvPr/>
        </p:nvSpPr>
        <p:spPr>
          <a:xfrm>
            <a:off x="669275" y="342657"/>
            <a:ext cx="8931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Poppins Medium Bold" panose="020B0604020202020204" charset="0"/>
                <a:cs typeface="Poppins Medium Bold" panose="020B0604020202020204" charset="0"/>
              </a:rPr>
              <a:t>Inwinning data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4918C59-990C-527E-28EE-9ABB3DFD6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3543300"/>
            <a:ext cx="8164655" cy="56699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0AE8973-B04D-68DF-4CBB-838C9A8C1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335" y="2324100"/>
            <a:ext cx="5137665" cy="353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78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10300"/>
            <a:ext cx="3886200" cy="3886200"/>
          </a:xfrm>
          <a:prstGeom prst="rect">
            <a:avLst/>
          </a:prstGeom>
        </p:spPr>
      </p:pic>
      <p:pic>
        <p:nvPicPr>
          <p:cNvPr id="14" name="Afbeelding 1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522DFE68-12A4-5031-46CA-3D13FAA26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412325"/>
            <a:ext cx="2438400" cy="12599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6DC97F7-9FD4-FDBE-621B-62BC54CDFC85}"/>
              </a:ext>
            </a:extLst>
          </p:cNvPr>
          <p:cNvSpPr txBox="1"/>
          <p:nvPr/>
        </p:nvSpPr>
        <p:spPr>
          <a:xfrm>
            <a:off x="669275" y="342657"/>
            <a:ext cx="7026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Poppins Medium Bold" panose="020B0604020202020204" charset="0"/>
                <a:cs typeface="Poppins Medium Bold" panose="020B0604020202020204" charset="0"/>
              </a:rPr>
              <a:t>Demo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7A581BA-D3DA-AEF6-3054-71662983E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2356217"/>
            <a:ext cx="7772400" cy="579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40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10300"/>
            <a:ext cx="3886200" cy="3886200"/>
          </a:xfrm>
          <a:prstGeom prst="rect">
            <a:avLst/>
          </a:prstGeom>
        </p:spPr>
      </p:pic>
      <p:pic>
        <p:nvPicPr>
          <p:cNvPr id="14" name="Afbeelding 1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522DFE68-12A4-5031-46CA-3D13FAA26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412325"/>
            <a:ext cx="2438400" cy="12599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6DC97F7-9FD4-FDBE-621B-62BC54CDFC85}"/>
              </a:ext>
            </a:extLst>
          </p:cNvPr>
          <p:cNvSpPr txBox="1"/>
          <p:nvPr/>
        </p:nvSpPr>
        <p:spPr>
          <a:xfrm>
            <a:off x="669275" y="342657"/>
            <a:ext cx="7026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Poppins Medium Bold" panose="020B0604020202020204" charset="0"/>
                <a:cs typeface="Poppins Medium Bold" panose="020B0604020202020204" charset="0"/>
              </a:rPr>
              <a:t>Virtual </a:t>
            </a:r>
            <a:r>
              <a:rPr lang="nl-NL" sz="7200" b="1" dirty="0" err="1">
                <a:solidFill>
                  <a:schemeClr val="bg1"/>
                </a:solidFill>
                <a:latin typeface="Poppins Medium Bold" panose="020B0604020202020204" charset="0"/>
                <a:cs typeface="Poppins Medium Bold" panose="020B0604020202020204" charset="0"/>
              </a:rPr>
              <a:t>Cities</a:t>
            </a:r>
            <a:endParaRPr lang="nl-NL" sz="7200" b="1" dirty="0">
              <a:solidFill>
                <a:schemeClr val="bg1"/>
              </a:solidFill>
              <a:latin typeface="Poppins Medium Bold" panose="020B0604020202020204" charset="0"/>
              <a:cs typeface="Poppins Medium Bold" panose="020B0604020202020204" charset="0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19DD9256-2A02-1640-608B-2018EC13222D}"/>
              </a:ext>
            </a:extLst>
          </p:cNvPr>
          <p:cNvSpPr txBox="1"/>
          <p:nvPr/>
        </p:nvSpPr>
        <p:spPr>
          <a:xfrm>
            <a:off x="1714500" y="2697112"/>
            <a:ext cx="11963400" cy="3173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nl-NL" sz="3567" dirty="0">
                <a:solidFill>
                  <a:srgbClr val="FFFFFF"/>
                </a:solidFill>
                <a:latin typeface="Poppins Medium Bold"/>
              </a:rPr>
              <a:t>Visualiseren</a:t>
            </a:r>
          </a:p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nl-NL" sz="3567" dirty="0">
                <a:solidFill>
                  <a:srgbClr val="FFFFFF"/>
                </a:solidFill>
                <a:latin typeface="Poppins Medium Bold"/>
              </a:rPr>
              <a:t>Simuleren</a:t>
            </a:r>
          </a:p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nl-NL" sz="3567" dirty="0">
                <a:solidFill>
                  <a:srgbClr val="FFFFFF"/>
                </a:solidFill>
                <a:latin typeface="Poppins Medium Bold"/>
              </a:rPr>
              <a:t>Communiceren m.b.t. burgerparticipatie</a:t>
            </a:r>
          </a:p>
          <a:p>
            <a:pPr marL="571500" indent="-571500">
              <a:lnSpc>
                <a:spcPts val="4995"/>
              </a:lnSpc>
              <a:buFontTx/>
              <a:buChar char="-"/>
            </a:pPr>
            <a:r>
              <a:rPr lang="nl-NL" sz="3567" dirty="0">
                <a:solidFill>
                  <a:srgbClr val="FFFFFF"/>
                </a:solidFill>
                <a:latin typeface="Poppins Medium Bold"/>
              </a:rPr>
              <a:t>Beleving</a:t>
            </a:r>
          </a:p>
          <a:p>
            <a:pPr marL="571500" indent="-571500">
              <a:lnSpc>
                <a:spcPts val="4995"/>
              </a:lnSpc>
              <a:buFontTx/>
              <a:buChar char="-"/>
            </a:pPr>
            <a:endParaRPr lang="nl-NL" sz="3567" dirty="0">
              <a:solidFill>
                <a:srgbClr val="FFFFFF"/>
              </a:solidFill>
              <a:latin typeface="Poppins Medium Bold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995A19A-19C8-3DD4-CFD2-ED916E1BC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5666147"/>
            <a:ext cx="5275051" cy="443035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9D925F2-5B7D-A4CD-AF3B-406EDE959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5138531"/>
            <a:ext cx="4057236" cy="3052970"/>
          </a:xfrm>
          <a:prstGeom prst="rect">
            <a:avLst/>
          </a:prstGeom>
          <a:effectLst>
            <a:outerShdw blurRad="50800" dist="292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5417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10300"/>
            <a:ext cx="3886200" cy="3886200"/>
          </a:xfrm>
          <a:prstGeom prst="rect">
            <a:avLst/>
          </a:prstGeom>
        </p:spPr>
      </p:pic>
      <p:pic>
        <p:nvPicPr>
          <p:cNvPr id="14" name="Afbeelding 1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522DFE68-12A4-5031-46CA-3D13FAA26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412325"/>
            <a:ext cx="2438400" cy="12599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6DC97F7-9FD4-FDBE-621B-62BC54CDFC85}"/>
              </a:ext>
            </a:extLst>
          </p:cNvPr>
          <p:cNvSpPr txBox="1"/>
          <p:nvPr/>
        </p:nvSpPr>
        <p:spPr>
          <a:xfrm>
            <a:off x="669275" y="342657"/>
            <a:ext cx="10913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  <a:latin typeface="Poppins Medium Bold" panose="020B0604020202020204" charset="0"/>
                <a:cs typeface="Poppins Medium Bold" panose="020B0604020202020204" charset="0"/>
              </a:rPr>
              <a:t>Virtual </a:t>
            </a:r>
            <a:r>
              <a:rPr lang="nl-NL" sz="7200" b="1" dirty="0" err="1">
                <a:solidFill>
                  <a:schemeClr val="bg1"/>
                </a:solidFill>
                <a:latin typeface="Poppins Medium Bold" panose="020B0604020202020204" charset="0"/>
                <a:cs typeface="Poppins Medium Bold" panose="020B0604020202020204" charset="0"/>
              </a:rPr>
              <a:t>Cities</a:t>
            </a:r>
            <a:r>
              <a:rPr lang="nl-NL" sz="7200" b="1" dirty="0">
                <a:solidFill>
                  <a:schemeClr val="bg1"/>
                </a:solidFill>
                <a:latin typeface="Poppins Medium Bold" panose="020B0604020202020204" charset="0"/>
                <a:cs typeface="Poppins Medium Bold" panose="020B0604020202020204" charset="0"/>
              </a:rPr>
              <a:t> demo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C1808C8-EE98-E758-B1DE-72FC67102A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" r="3814"/>
          <a:stretch/>
        </p:blipFill>
        <p:spPr>
          <a:xfrm>
            <a:off x="4419600" y="2452665"/>
            <a:ext cx="10134589" cy="570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74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110</Words>
  <Application>Microsoft Office PowerPoint</Application>
  <PresentationFormat>Aangepast</PresentationFormat>
  <Paragraphs>41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Poppins Medium Bold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Bloei Digitaal</dc:title>
  <dc:creator>Andries Nolles</dc:creator>
  <cp:lastModifiedBy>Andries Nolles</cp:lastModifiedBy>
  <cp:revision>28</cp:revision>
  <dcterms:created xsi:type="dcterms:W3CDTF">2006-08-16T00:00:00Z</dcterms:created>
  <dcterms:modified xsi:type="dcterms:W3CDTF">2023-09-29T13:40:01Z</dcterms:modified>
  <dc:identifier>DAFj5lRi_6U</dc:identifier>
</cp:coreProperties>
</file>