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6_140667F7.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0" r:id="rId2"/>
    <p:sldId id="271" r:id="rId3"/>
    <p:sldId id="272" r:id="rId4"/>
    <p:sldId id="274" r:id="rId5"/>
    <p:sldId id="281" r:id="rId6"/>
    <p:sldId id="275" r:id="rId7"/>
    <p:sldId id="286" r:id="rId8"/>
    <p:sldId id="276" r:id="rId9"/>
    <p:sldId id="282" r:id="rId10"/>
    <p:sldId id="277" r:id="rId11"/>
    <p:sldId id="283" r:id="rId12"/>
    <p:sldId id="278" r:id="rId13"/>
    <p:sldId id="284" r:id="rId14"/>
    <p:sldId id="279" r:id="rId15"/>
    <p:sldId id="285" r:id="rId16"/>
    <p:sldId id="280"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CC8916-A90B-D18E-AFDE-E6DAE19A1548}" name="Manon van Egmond" initials="MvE" userId="S::Manon.van.Egmond@groningen.nl::341510a5-31ac-42ac-8820-272083b56aa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A1A89"/>
    <a:srgbClr val="AF47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829" autoAdjust="0"/>
  </p:normalViewPr>
  <p:slideViewPr>
    <p:cSldViewPr snapToGrid="0">
      <p:cViewPr varScale="1">
        <p:scale>
          <a:sx n="56" d="100"/>
          <a:sy n="56" d="100"/>
        </p:scale>
        <p:origin x="1685"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modernComment_116_140667F7.xml><?xml version="1.0" encoding="utf-8"?>
<p188:cmLst xmlns:a="http://schemas.openxmlformats.org/drawingml/2006/main" xmlns:r="http://schemas.openxmlformats.org/officeDocument/2006/relationships" xmlns:p188="http://schemas.microsoft.com/office/powerpoint/2018/8/main">
  <p188:cm id="{D0052269-4865-4013-931C-F7BCB0F7CC11}" authorId="{25CC8916-A90B-D18E-AFDE-E6DAE19A1548}" created="2023-09-27T07:40:42.798">
    <ac:deMkLst xmlns:ac="http://schemas.microsoft.com/office/drawing/2013/main/command">
      <pc:docMk xmlns:pc="http://schemas.microsoft.com/office/powerpoint/2013/main/command"/>
      <pc:sldMk xmlns:pc="http://schemas.microsoft.com/office/powerpoint/2013/main/command" cId="335964151" sldId="278"/>
      <ac:spMk id="2" creationId="{3A0584F5-2F34-A980-1779-6DD4670AECCD}"/>
    </ac:deMkLst>
    <p188:txBody>
      <a:bodyPr/>
      <a:lstStyle/>
      <a:p>
        <a:r>
          <a:rPr lang="nl-NL"/>
          <a:t>Deze sheet misschien nog aanvullen. Je kunt namelijk ook (vooral als je net begint) interventies bedenken bij doelgedrag zonder een volledige analyse te doen. Misschien is het goed om dit ook te benoemen, dat mensen niet het gevoel hebben dat ze overal en op alles een grondige landschapsanalyse uit moeten voeren voordat ze een campagne kunnen beginnen. 
Daarnaast kunnen we dan belichten dat we interventies proberen uit te voeren die zich specifiek richten op het stukje wat de uitvoering van het doelgedrag tegenhoudt (de belemmeringen).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0DEB4-7D28-43B6-BD26-5448C113DA44}" type="datetimeFigureOut">
              <a:rPr lang="nl-NL" smtClean="0"/>
              <a:t>16-10-2023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7E8C2-E481-43D3-A5D5-5FD4F7580D0E}" type="slidenum">
              <a:rPr lang="nl-NL" smtClean="0"/>
              <a:t>‹nr.›</a:t>
            </a:fld>
            <a:endParaRPr lang="nl-NL"/>
          </a:p>
        </p:txBody>
      </p:sp>
    </p:spTree>
    <p:extLst>
      <p:ext uri="{BB962C8B-B14F-4D97-AF65-F5344CB8AC3E}">
        <p14:creationId xmlns:p14="http://schemas.microsoft.com/office/powerpoint/2010/main" val="2065878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1</a:t>
            </a:fld>
            <a:endParaRPr lang="nl-NL"/>
          </a:p>
        </p:txBody>
      </p:sp>
    </p:spTree>
    <p:extLst>
      <p:ext uri="{BB962C8B-B14F-4D97-AF65-F5344CB8AC3E}">
        <p14:creationId xmlns:p14="http://schemas.microsoft.com/office/powerpoint/2010/main" val="3809290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10</a:t>
            </a:fld>
            <a:endParaRPr lang="nl-NL"/>
          </a:p>
        </p:txBody>
      </p:sp>
    </p:spTree>
    <p:extLst>
      <p:ext uri="{BB962C8B-B14F-4D97-AF65-F5344CB8AC3E}">
        <p14:creationId xmlns:p14="http://schemas.microsoft.com/office/powerpoint/2010/main" val="324407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11</a:t>
            </a:fld>
            <a:endParaRPr lang="nl-NL"/>
          </a:p>
        </p:txBody>
      </p:sp>
    </p:spTree>
    <p:extLst>
      <p:ext uri="{BB962C8B-B14F-4D97-AF65-F5344CB8AC3E}">
        <p14:creationId xmlns:p14="http://schemas.microsoft.com/office/powerpoint/2010/main" val="984907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12</a:t>
            </a:fld>
            <a:endParaRPr lang="nl-NL"/>
          </a:p>
        </p:txBody>
      </p:sp>
    </p:spTree>
    <p:extLst>
      <p:ext uri="{BB962C8B-B14F-4D97-AF65-F5344CB8AC3E}">
        <p14:creationId xmlns:p14="http://schemas.microsoft.com/office/powerpoint/2010/main" val="2712034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13</a:t>
            </a:fld>
            <a:endParaRPr lang="nl-NL"/>
          </a:p>
        </p:txBody>
      </p:sp>
    </p:spTree>
    <p:extLst>
      <p:ext uri="{BB962C8B-B14F-4D97-AF65-F5344CB8AC3E}">
        <p14:creationId xmlns:p14="http://schemas.microsoft.com/office/powerpoint/2010/main" val="269817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14</a:t>
            </a:fld>
            <a:endParaRPr lang="nl-NL"/>
          </a:p>
        </p:txBody>
      </p:sp>
    </p:spTree>
    <p:extLst>
      <p:ext uri="{BB962C8B-B14F-4D97-AF65-F5344CB8AC3E}">
        <p14:creationId xmlns:p14="http://schemas.microsoft.com/office/powerpoint/2010/main" val="44972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15</a:t>
            </a:fld>
            <a:endParaRPr lang="nl-NL"/>
          </a:p>
        </p:txBody>
      </p:sp>
    </p:spTree>
    <p:extLst>
      <p:ext uri="{BB962C8B-B14F-4D97-AF65-F5344CB8AC3E}">
        <p14:creationId xmlns:p14="http://schemas.microsoft.com/office/powerpoint/2010/main" val="2414836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16</a:t>
            </a:fld>
            <a:endParaRPr lang="nl-NL"/>
          </a:p>
        </p:txBody>
      </p:sp>
    </p:spTree>
    <p:extLst>
      <p:ext uri="{BB962C8B-B14F-4D97-AF65-F5344CB8AC3E}">
        <p14:creationId xmlns:p14="http://schemas.microsoft.com/office/powerpoint/2010/main" val="4228647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2</a:t>
            </a:fld>
            <a:endParaRPr lang="nl-NL"/>
          </a:p>
        </p:txBody>
      </p:sp>
    </p:spTree>
    <p:extLst>
      <p:ext uri="{BB962C8B-B14F-4D97-AF65-F5344CB8AC3E}">
        <p14:creationId xmlns:p14="http://schemas.microsoft.com/office/powerpoint/2010/main" val="170573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3</a:t>
            </a:fld>
            <a:endParaRPr lang="nl-NL"/>
          </a:p>
        </p:txBody>
      </p:sp>
    </p:spTree>
    <p:extLst>
      <p:ext uri="{BB962C8B-B14F-4D97-AF65-F5344CB8AC3E}">
        <p14:creationId xmlns:p14="http://schemas.microsoft.com/office/powerpoint/2010/main" val="62014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4</a:t>
            </a:fld>
            <a:endParaRPr lang="nl-NL"/>
          </a:p>
        </p:txBody>
      </p:sp>
    </p:spTree>
    <p:extLst>
      <p:ext uri="{BB962C8B-B14F-4D97-AF65-F5344CB8AC3E}">
        <p14:creationId xmlns:p14="http://schemas.microsoft.com/office/powerpoint/2010/main" val="369199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5</a:t>
            </a:fld>
            <a:endParaRPr lang="nl-NL"/>
          </a:p>
        </p:txBody>
      </p:sp>
    </p:spTree>
    <p:extLst>
      <p:ext uri="{BB962C8B-B14F-4D97-AF65-F5344CB8AC3E}">
        <p14:creationId xmlns:p14="http://schemas.microsoft.com/office/powerpoint/2010/main" val="362997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6</a:t>
            </a:fld>
            <a:endParaRPr lang="nl-NL"/>
          </a:p>
        </p:txBody>
      </p:sp>
    </p:spTree>
    <p:extLst>
      <p:ext uri="{BB962C8B-B14F-4D97-AF65-F5344CB8AC3E}">
        <p14:creationId xmlns:p14="http://schemas.microsoft.com/office/powerpoint/2010/main" val="770633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7</a:t>
            </a:fld>
            <a:endParaRPr lang="nl-NL"/>
          </a:p>
        </p:txBody>
      </p:sp>
    </p:spTree>
    <p:extLst>
      <p:ext uri="{BB962C8B-B14F-4D97-AF65-F5344CB8AC3E}">
        <p14:creationId xmlns:p14="http://schemas.microsoft.com/office/powerpoint/2010/main" val="1823306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8</a:t>
            </a:fld>
            <a:endParaRPr lang="nl-NL"/>
          </a:p>
        </p:txBody>
      </p:sp>
    </p:spTree>
    <p:extLst>
      <p:ext uri="{BB962C8B-B14F-4D97-AF65-F5344CB8AC3E}">
        <p14:creationId xmlns:p14="http://schemas.microsoft.com/office/powerpoint/2010/main" val="279369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E7E8C2-E481-43D3-A5D5-5FD4F7580D0E}" type="slidenum">
              <a:rPr lang="nl-NL" smtClean="0"/>
              <a:t>9</a:t>
            </a:fld>
            <a:endParaRPr lang="nl-NL"/>
          </a:p>
        </p:txBody>
      </p:sp>
    </p:spTree>
    <p:extLst>
      <p:ext uri="{BB962C8B-B14F-4D97-AF65-F5344CB8AC3E}">
        <p14:creationId xmlns:p14="http://schemas.microsoft.com/office/powerpoint/2010/main" val="1540249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5997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67307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05503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29344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87867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41195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969915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64849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72960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903661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00495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3651418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file:///\\GGWVMFSP004\H15$\lissch1d\Mijn%20Documenten\Mijn%20Downloads\71416_DPC_Brochure+CASI_web%20(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6_140667F7.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1135743" y="1563914"/>
            <a:ext cx="6260404" cy="6260404"/>
          </a:xfrm>
          <a:prstGeom prst="rect">
            <a:avLst/>
          </a:prstGeom>
        </p:spPr>
      </p:pic>
      <p:sp>
        <p:nvSpPr>
          <p:cNvPr id="10" name="TextBox 10"/>
          <p:cNvSpPr txBox="1"/>
          <p:nvPr/>
        </p:nvSpPr>
        <p:spPr>
          <a:xfrm>
            <a:off x="4838700" y="3648075"/>
            <a:ext cx="6982807" cy="2561920"/>
          </a:xfrm>
          <a:prstGeom prst="rect">
            <a:avLst/>
          </a:prstGeom>
        </p:spPr>
        <p:txBody>
          <a:bodyPr wrap="square" lIns="0" tIns="0" rIns="0" bIns="0" rtlCol="0" anchor="t">
            <a:spAutoFit/>
          </a:bodyPr>
          <a:lstStyle/>
          <a:p>
            <a:pPr algn="ctr" defTabSz="609630">
              <a:lnSpc>
                <a:spcPts val="3330"/>
              </a:lnSpc>
            </a:pPr>
            <a:r>
              <a:rPr lang="nl-NL" sz="4800" b="0" i="0" u="none" strike="noStrike" dirty="0">
                <a:solidFill>
                  <a:schemeClr val="bg1"/>
                </a:solidFill>
                <a:effectLst/>
                <a:latin typeface="Poppins" panose="00000500000000000000" pitchFamily="2" charset="0"/>
              </a:rPr>
              <a:t>Hoe motiveer je collega’s op een leuke, leerzame manier tot informatieveilig gedrag?</a:t>
            </a:r>
          </a:p>
          <a:p>
            <a:pPr algn="ctr" defTabSz="609630">
              <a:lnSpc>
                <a:spcPts val="3330"/>
              </a:lnSpc>
            </a:pPr>
            <a:endParaRPr lang="en-US" sz="4400" dirty="0">
              <a:solidFill>
                <a:srgbClr val="FFFFFF"/>
              </a:solidFill>
              <a:latin typeface="Poppins Medium Bold"/>
            </a:endParaRPr>
          </a:p>
        </p:txBody>
      </p:sp>
      <p:sp>
        <p:nvSpPr>
          <p:cNvPr id="14" name="TextBox 10">
            <a:extLst>
              <a:ext uri="{FF2B5EF4-FFF2-40B4-BE49-F238E27FC236}">
                <a16:creationId xmlns:a16="http://schemas.microsoft.com/office/drawing/2014/main" id="{EAF475CD-A3F5-D22E-CA25-78E7BC5AF89C}"/>
              </a:ext>
            </a:extLst>
          </p:cNvPr>
          <p:cNvSpPr txBox="1"/>
          <p:nvPr/>
        </p:nvSpPr>
        <p:spPr>
          <a:xfrm>
            <a:off x="-201406" y="213430"/>
            <a:ext cx="8126206" cy="869149"/>
          </a:xfrm>
          <a:prstGeom prst="rect">
            <a:avLst/>
          </a:prstGeom>
        </p:spPr>
        <p:txBody>
          <a:bodyPr wrap="square" lIns="0" tIns="0" rIns="0" bIns="0" rtlCol="0" anchor="t">
            <a:spAutoFit/>
          </a:bodyPr>
          <a:lstStyle/>
          <a:p>
            <a:pPr algn="ctr" defTabSz="609630">
              <a:lnSpc>
                <a:spcPts val="3330"/>
              </a:lnSpc>
            </a:pPr>
            <a:r>
              <a:rPr lang="nl-NL" sz="2800" b="0" i="0" u="none" strike="noStrike" dirty="0">
                <a:solidFill>
                  <a:srgbClr val="EA1A89"/>
                </a:solidFill>
                <a:effectLst/>
                <a:latin typeface="Poppins" panose="00000500000000000000" pitchFamily="2" charset="0"/>
              </a:rPr>
              <a:t>Liselotte Schutten &amp; Manon van Egmond </a:t>
            </a:r>
          </a:p>
          <a:p>
            <a:pPr algn="ctr" defTabSz="609630">
              <a:lnSpc>
                <a:spcPts val="3330"/>
              </a:lnSpc>
            </a:pPr>
            <a:endParaRPr lang="en-US" sz="4400" dirty="0">
              <a:solidFill>
                <a:srgbClr val="FFFFFF"/>
              </a:solidFill>
              <a:latin typeface="Poppins Medium Bold"/>
            </a:endParaRPr>
          </a:p>
        </p:txBody>
      </p:sp>
    </p:spTree>
    <p:extLst>
      <p:ext uri="{BB962C8B-B14F-4D97-AF65-F5344CB8AC3E}">
        <p14:creationId xmlns:p14="http://schemas.microsoft.com/office/powerpoint/2010/main" val="1682749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127691" y="570441"/>
            <a:ext cx="10171680" cy="110799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Landschapsanalyse</a:t>
            </a:r>
            <a:endParaRPr lang="nl-NL" sz="400" dirty="0">
              <a:solidFill>
                <a:srgbClr val="EA1A89"/>
              </a:solidFill>
              <a:latin typeface="Poppins Medium Bold" panose="020B0604020202020204" charset="0"/>
              <a:cs typeface="Poppins Medium Bold" panose="020B0604020202020204" charset="0"/>
            </a:endParaRPr>
          </a:p>
        </p:txBody>
      </p:sp>
      <p:sp>
        <p:nvSpPr>
          <p:cNvPr id="3" name="Tekstvak 2">
            <a:extLst>
              <a:ext uri="{FF2B5EF4-FFF2-40B4-BE49-F238E27FC236}">
                <a16:creationId xmlns:a16="http://schemas.microsoft.com/office/drawing/2014/main" id="{94DC3109-5CE9-5140-1A53-CACCFE783FE6}"/>
              </a:ext>
            </a:extLst>
          </p:cNvPr>
          <p:cNvSpPr txBox="1"/>
          <p:nvPr/>
        </p:nvSpPr>
        <p:spPr>
          <a:xfrm>
            <a:off x="873125" y="1916861"/>
            <a:ext cx="10171680" cy="3616375"/>
          </a:xfrm>
          <a:prstGeom prst="rect">
            <a:avLst/>
          </a:prstGeom>
          <a:noFill/>
        </p:spPr>
        <p:txBody>
          <a:bodyPr wrap="square">
            <a:spAutoFit/>
          </a:bodyPr>
          <a:lstStyle/>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Belemmeringen</a:t>
            </a:r>
          </a:p>
          <a:p>
            <a:pPr marL="628650" lvl="1" indent="-171450">
              <a:buFont typeface="Arial" panose="020B0604020202020204" pitchFamily="34" charset="0"/>
              <a:buChar char="•"/>
            </a:pPr>
            <a:r>
              <a:rPr lang="nl-NL" sz="1600" dirty="0">
                <a:solidFill>
                  <a:schemeClr val="bg1"/>
                </a:solidFill>
                <a:latin typeface="Poppins Medium Bold" panose="020B0604020202020204" charset="0"/>
                <a:cs typeface="Poppins Medium Bold" panose="020B0604020202020204" charset="0"/>
              </a:rPr>
              <a:t>Weerstand </a:t>
            </a:r>
          </a:p>
          <a:p>
            <a:pPr marL="628650" lvl="1" indent="-171450">
              <a:buFont typeface="Arial" panose="020B0604020202020204" pitchFamily="34" charset="0"/>
              <a:buChar char="•"/>
            </a:pPr>
            <a:r>
              <a:rPr lang="nl-NL" sz="1600" dirty="0">
                <a:solidFill>
                  <a:schemeClr val="bg1"/>
                </a:solidFill>
                <a:latin typeface="Poppins Medium Bold" panose="020B0604020202020204" charset="0"/>
                <a:cs typeface="Poppins Medium Bold" panose="020B0604020202020204" charset="0"/>
              </a:rPr>
              <a:t>Zelfbeeld </a:t>
            </a:r>
          </a:p>
          <a:p>
            <a:pPr marL="628650" lvl="1" indent="-171450">
              <a:buFont typeface="Arial" panose="020B0604020202020204" pitchFamily="34" charset="0"/>
              <a:buChar char="•"/>
            </a:pPr>
            <a:r>
              <a:rPr lang="nl-NL" sz="1600" dirty="0">
                <a:solidFill>
                  <a:schemeClr val="bg1"/>
                </a:solidFill>
                <a:latin typeface="Poppins Medium Bold" panose="020B0604020202020204" charset="0"/>
                <a:cs typeface="Poppins Medium Bold" panose="020B0604020202020204" charset="0"/>
              </a:rPr>
              <a:t>Automatische reacties en onbewuste associaties</a:t>
            </a:r>
          </a:p>
          <a:p>
            <a:pPr marL="628650" lvl="1" indent="-171450">
              <a:buFont typeface="Arial" panose="020B0604020202020204" pitchFamily="34" charset="0"/>
              <a:buChar char="•"/>
            </a:pPr>
            <a:r>
              <a:rPr lang="nl-NL" sz="1600" dirty="0">
                <a:solidFill>
                  <a:schemeClr val="bg1"/>
                </a:solidFill>
                <a:latin typeface="Poppins Medium Bold" panose="020B0604020202020204" charset="0"/>
                <a:cs typeface="Poppins Medium Bold" panose="020B0604020202020204" charset="0"/>
              </a:rPr>
              <a:t>Emoties</a:t>
            </a:r>
          </a:p>
          <a:p>
            <a:pPr marL="628650" lvl="1" indent="-171450">
              <a:buFont typeface="Arial" panose="020B0604020202020204" pitchFamily="34" charset="0"/>
              <a:buChar char="•"/>
            </a:pPr>
            <a:r>
              <a:rPr lang="nl-NL" sz="1600" dirty="0">
                <a:solidFill>
                  <a:schemeClr val="bg1"/>
                </a:solidFill>
                <a:latin typeface="Poppins Medium Bold" panose="020B0604020202020204" charset="0"/>
                <a:cs typeface="Poppins Medium Bold" panose="020B0604020202020204" charset="0"/>
              </a:rPr>
              <a:t>Sociale omgeving </a:t>
            </a:r>
          </a:p>
          <a:p>
            <a:pPr marL="628650" lvl="1" indent="-171450">
              <a:buFont typeface="Arial" panose="020B0604020202020204" pitchFamily="34" charset="0"/>
              <a:buChar char="•"/>
            </a:pPr>
            <a:r>
              <a:rPr lang="nl-NL" sz="1600" dirty="0">
                <a:solidFill>
                  <a:schemeClr val="bg1"/>
                </a:solidFill>
                <a:latin typeface="Poppins Medium Bold" panose="020B0604020202020204" charset="0"/>
                <a:cs typeface="Poppins Medium Bold" panose="020B0604020202020204" charset="0"/>
              </a:rPr>
              <a:t>Fysieke omgeving </a:t>
            </a:r>
          </a:p>
          <a:p>
            <a:pPr marL="628650" lvl="1" indent="-171450">
              <a:buFont typeface="Arial" panose="020B0604020202020204" pitchFamily="34" charset="0"/>
              <a:buChar char="•"/>
            </a:pPr>
            <a:r>
              <a:rPr lang="nl-NL" sz="1600" dirty="0">
                <a:solidFill>
                  <a:schemeClr val="bg1"/>
                </a:solidFill>
                <a:latin typeface="Poppins Medium Bold" panose="020B0604020202020204" charset="0"/>
                <a:cs typeface="Poppins Medium Bold" panose="020B0604020202020204" charset="0"/>
              </a:rPr>
              <a:t>Kunnen </a:t>
            </a:r>
          </a:p>
          <a:p>
            <a:pPr marL="628650" lvl="1" indent="-171450">
              <a:buFont typeface="Arial" panose="020B0604020202020204" pitchFamily="34" charset="0"/>
              <a:buChar char="•"/>
            </a:pPr>
            <a:r>
              <a:rPr lang="nl-NL" sz="1600" dirty="0">
                <a:solidFill>
                  <a:schemeClr val="bg1"/>
                </a:solidFill>
                <a:latin typeface="Poppins Medium Bold" panose="020B0604020202020204" charset="0"/>
                <a:cs typeface="Poppins Medium Bold" panose="020B0604020202020204" charset="0"/>
              </a:rPr>
              <a:t>Kennis </a:t>
            </a:r>
          </a:p>
          <a:p>
            <a:pPr marL="628650" lvl="1" indent="-171450">
              <a:buFont typeface="Arial" panose="020B0604020202020204" pitchFamily="34" charset="0"/>
              <a:buChar char="•"/>
            </a:pPr>
            <a:r>
              <a:rPr lang="nl-NL" sz="1600" dirty="0">
                <a:solidFill>
                  <a:schemeClr val="bg1"/>
                </a:solidFill>
                <a:latin typeface="Poppins Medium Bold" panose="020B0604020202020204" charset="0"/>
                <a:cs typeface="Poppins Medium Bold" panose="020B0604020202020204" charset="0"/>
              </a:rPr>
              <a:t>Houding </a:t>
            </a:r>
            <a:r>
              <a:rPr lang="nl-NL" sz="1600" dirty="0">
                <a:hlinkClick r:id="rId4"/>
              </a:rPr>
              <a:t>71416_DPC_Brochure+CASI_web (1).pdf</a:t>
            </a:r>
            <a:r>
              <a:rPr lang="nl-NL" sz="1600" dirty="0"/>
              <a:t> </a:t>
            </a:r>
            <a:endParaRPr lang="nl-NL" sz="1600" dirty="0">
              <a:solidFill>
                <a:schemeClr val="bg1"/>
              </a:solidFill>
              <a:latin typeface="Poppins Medium Bold" panose="020B0604020202020204" charset="0"/>
              <a:cs typeface="Poppins Medium Bold" panose="020B0604020202020204" charset="0"/>
            </a:endParaRPr>
          </a:p>
          <a:p>
            <a:pPr marL="171450" indent="-171450">
              <a:buFont typeface="Arial" panose="020B0604020202020204" pitchFamily="34" charset="0"/>
              <a:buChar char="•"/>
            </a:pPr>
            <a:endParaRPr lang="nl-NL" sz="2800" dirty="0">
              <a:solidFill>
                <a:schemeClr val="bg1"/>
              </a:solidFill>
              <a:latin typeface="Poppins Medium Bold" panose="020B0604020202020204" charset="0"/>
              <a:cs typeface="Poppins Medium Bold" panose="020B0604020202020204" charset="0"/>
            </a:endParaRPr>
          </a:p>
          <a:p>
            <a:pPr marL="171450" indent="-171450">
              <a:buFont typeface="Arial" panose="020B0604020202020204" pitchFamily="34" charset="0"/>
              <a:buChar char="•"/>
            </a:pPr>
            <a:endParaRPr lang="nl-NL" sz="2800" dirty="0">
              <a:solidFill>
                <a:schemeClr val="bg1"/>
              </a:solidFill>
              <a:latin typeface="Poppins Medium Bold" panose="020B0604020202020204" charset="0"/>
              <a:cs typeface="Poppins Medium Bold" panose="020B0604020202020204" charset="0"/>
            </a:endParaRPr>
          </a:p>
          <a:p>
            <a:pPr marL="171450" indent="-171450">
              <a:buFont typeface="Arial" panose="020B0604020202020204" pitchFamily="34" charset="0"/>
              <a:buChar char="•"/>
            </a:pPr>
            <a:endParaRPr lang="nl-NL" sz="100" dirty="0">
              <a:solidFill>
                <a:schemeClr val="bg1"/>
              </a:solidFill>
              <a:latin typeface="Poppins Medium Bold" panose="020B0604020202020204" charset="0"/>
              <a:cs typeface="Poppins Medium Bold" panose="020B0604020202020204" charset="0"/>
            </a:endParaRPr>
          </a:p>
        </p:txBody>
      </p:sp>
    </p:spTree>
    <p:extLst>
      <p:ext uri="{BB962C8B-B14F-4D97-AF65-F5344CB8AC3E}">
        <p14:creationId xmlns:p14="http://schemas.microsoft.com/office/powerpoint/2010/main" val="1481227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010160" y="1403675"/>
            <a:ext cx="10171680" cy="3139321"/>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Bedenk een belemmering voor het gekozen doelgedrag</a:t>
            </a:r>
            <a:endParaRPr lang="nl-NL" sz="400" dirty="0">
              <a:solidFill>
                <a:srgbClr val="EA1A89"/>
              </a:solidFill>
              <a:latin typeface="Poppins Medium Bold" panose="020B0604020202020204" charset="0"/>
              <a:cs typeface="Poppins Medium Bold" panose="020B0604020202020204" charset="0"/>
            </a:endParaRPr>
          </a:p>
        </p:txBody>
      </p:sp>
    </p:spTree>
    <p:extLst>
      <p:ext uri="{BB962C8B-B14F-4D97-AF65-F5344CB8AC3E}">
        <p14:creationId xmlns:p14="http://schemas.microsoft.com/office/powerpoint/2010/main" val="316477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4"/>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127691" y="570441"/>
            <a:ext cx="10171680" cy="110799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Interventies </a:t>
            </a:r>
            <a:endParaRPr lang="nl-NL" sz="400" dirty="0">
              <a:solidFill>
                <a:srgbClr val="EA1A89"/>
              </a:solidFill>
              <a:latin typeface="Poppins Medium Bold" panose="020B0604020202020204" charset="0"/>
              <a:cs typeface="Poppins Medium Bold" panose="020B0604020202020204" charset="0"/>
            </a:endParaRPr>
          </a:p>
        </p:txBody>
      </p:sp>
      <p:sp>
        <p:nvSpPr>
          <p:cNvPr id="3" name="Tekstvak 2">
            <a:extLst>
              <a:ext uri="{FF2B5EF4-FFF2-40B4-BE49-F238E27FC236}">
                <a16:creationId xmlns:a16="http://schemas.microsoft.com/office/drawing/2014/main" id="{94DC3109-5CE9-5140-1A53-CACCFE783FE6}"/>
              </a:ext>
            </a:extLst>
          </p:cNvPr>
          <p:cNvSpPr txBox="1"/>
          <p:nvPr/>
        </p:nvSpPr>
        <p:spPr>
          <a:xfrm>
            <a:off x="873125" y="1916861"/>
            <a:ext cx="10171680" cy="2862322"/>
          </a:xfrm>
          <a:prstGeom prst="rect">
            <a:avLst/>
          </a:prstGeom>
          <a:noFill/>
        </p:spPr>
        <p:txBody>
          <a:bodyPr wrap="square">
            <a:spAutoFit/>
          </a:bodyPr>
          <a:lstStyle/>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O.b.v. doelgedrag</a:t>
            </a:r>
          </a:p>
          <a:p>
            <a:pPr marL="628650" lvl="1" indent="-171450">
              <a:buFont typeface="Arial" panose="020B0604020202020204" pitchFamily="34" charset="0"/>
              <a:buChar char="•"/>
            </a:pPr>
            <a:r>
              <a:rPr lang="nl-NL" sz="2400" dirty="0">
                <a:solidFill>
                  <a:schemeClr val="bg1"/>
                </a:solidFill>
                <a:latin typeface="Poppins Medium Bold" panose="020B0604020202020204" charset="0"/>
                <a:cs typeface="Poppins Medium Bold" panose="020B0604020202020204" charset="0"/>
              </a:rPr>
              <a:t>Welke technieken passen hierbij? </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O.b.v. uitkomsten landschapsanalyse </a:t>
            </a:r>
          </a:p>
          <a:p>
            <a:pPr marL="171450" indent="-171450">
              <a:buFont typeface="Arial" panose="020B0604020202020204" pitchFamily="34" charset="0"/>
              <a:buChar char="•"/>
            </a:pPr>
            <a:r>
              <a:rPr lang="nl-NL" sz="2400" dirty="0">
                <a:solidFill>
                  <a:schemeClr val="bg1"/>
                </a:solidFill>
                <a:latin typeface="Poppins Medium Bold" panose="020B0604020202020204" charset="0"/>
                <a:cs typeface="Poppins Medium Bold" panose="020B0604020202020204" charset="0"/>
              </a:rPr>
              <a:t>Weerstand </a:t>
            </a:r>
          </a:p>
          <a:p>
            <a:pPr marL="628650" lvl="1" indent="-171450">
              <a:buFont typeface="Arial" panose="020B0604020202020204" pitchFamily="34" charset="0"/>
              <a:buChar char="•"/>
            </a:pPr>
            <a:r>
              <a:rPr lang="nl-NL" sz="2400" dirty="0">
                <a:solidFill>
                  <a:schemeClr val="bg1"/>
                </a:solidFill>
                <a:latin typeface="Poppins Medium Bold" panose="020B0604020202020204" charset="0"/>
                <a:cs typeface="Poppins Medium Bold" panose="020B0604020202020204" charset="0"/>
              </a:rPr>
              <a:t>Keuzevrijheid geven </a:t>
            </a:r>
          </a:p>
          <a:p>
            <a:pPr marL="628650" lvl="1" indent="-171450">
              <a:buFont typeface="Arial" panose="020B0604020202020204" pitchFamily="34" charset="0"/>
              <a:buChar char="•"/>
            </a:pPr>
            <a:r>
              <a:rPr lang="nl-NL" sz="2400" dirty="0">
                <a:solidFill>
                  <a:schemeClr val="bg1"/>
                </a:solidFill>
                <a:latin typeface="Poppins Medium Bold" panose="020B0604020202020204" charset="0"/>
                <a:cs typeface="Poppins Medium Bold" panose="020B0604020202020204" charset="0"/>
              </a:rPr>
              <a:t>Voor en tegen argumenten benoemen </a:t>
            </a:r>
          </a:p>
          <a:p>
            <a:pPr marL="1085850" lvl="2" indent="-171450">
              <a:buFont typeface="Arial" panose="020B0604020202020204" pitchFamily="34" charset="0"/>
              <a:buChar char="•"/>
            </a:pPr>
            <a:r>
              <a:rPr lang="nl-NL" sz="2400" dirty="0">
                <a:solidFill>
                  <a:schemeClr val="bg1"/>
                </a:solidFill>
                <a:latin typeface="Poppins Medium Bold" panose="020B0604020202020204" charset="0"/>
                <a:cs typeface="Poppins Medium Bold" panose="020B0604020202020204" charset="0"/>
              </a:rPr>
              <a:t>Kennisdeling </a:t>
            </a:r>
          </a:p>
        </p:txBody>
      </p:sp>
    </p:spTree>
    <p:extLst>
      <p:ext uri="{BB962C8B-B14F-4D97-AF65-F5344CB8AC3E}">
        <p14:creationId xmlns:p14="http://schemas.microsoft.com/office/powerpoint/2010/main" val="33596415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010160" y="843677"/>
            <a:ext cx="10171680" cy="517064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Welke interventies passen bij het doelgedrag en de bedachte belemmeringen? </a:t>
            </a:r>
            <a:endParaRPr lang="nl-NL" sz="400" dirty="0">
              <a:solidFill>
                <a:srgbClr val="EA1A89"/>
              </a:solidFill>
              <a:latin typeface="Poppins Medium Bold" panose="020B0604020202020204" charset="0"/>
              <a:cs typeface="Poppins Medium Bold" panose="020B0604020202020204" charset="0"/>
            </a:endParaRPr>
          </a:p>
        </p:txBody>
      </p:sp>
    </p:spTree>
    <p:extLst>
      <p:ext uri="{BB962C8B-B14F-4D97-AF65-F5344CB8AC3E}">
        <p14:creationId xmlns:p14="http://schemas.microsoft.com/office/powerpoint/2010/main" val="4119741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127691" y="570441"/>
            <a:ext cx="10171680" cy="110799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Meten </a:t>
            </a:r>
            <a:endParaRPr lang="nl-NL" sz="400" dirty="0">
              <a:solidFill>
                <a:srgbClr val="EA1A89"/>
              </a:solidFill>
              <a:latin typeface="Poppins Medium Bold" panose="020B0604020202020204" charset="0"/>
              <a:cs typeface="Poppins Medium Bold" panose="020B0604020202020204" charset="0"/>
            </a:endParaRPr>
          </a:p>
        </p:txBody>
      </p:sp>
      <p:sp>
        <p:nvSpPr>
          <p:cNvPr id="3" name="Tekstvak 2">
            <a:extLst>
              <a:ext uri="{FF2B5EF4-FFF2-40B4-BE49-F238E27FC236}">
                <a16:creationId xmlns:a16="http://schemas.microsoft.com/office/drawing/2014/main" id="{94DC3109-5CE9-5140-1A53-CACCFE783FE6}"/>
              </a:ext>
            </a:extLst>
          </p:cNvPr>
          <p:cNvSpPr txBox="1"/>
          <p:nvPr/>
        </p:nvSpPr>
        <p:spPr>
          <a:xfrm>
            <a:off x="873125" y="1916861"/>
            <a:ext cx="10171680" cy="3108543"/>
          </a:xfrm>
          <a:prstGeom prst="rect">
            <a:avLst/>
          </a:prstGeom>
          <a:noFill/>
        </p:spPr>
        <p:txBody>
          <a:bodyPr wrap="square">
            <a:spAutoFit/>
          </a:bodyPr>
          <a:lstStyle/>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Meten van participatie</a:t>
            </a:r>
          </a:p>
          <a:p>
            <a:pPr marL="171450" indent="-171450">
              <a:buFont typeface="Arial" panose="020B0604020202020204" pitchFamily="34" charset="0"/>
              <a:buChar char="•"/>
            </a:pPr>
            <a:endParaRPr lang="nl-NL" sz="2800" dirty="0">
              <a:solidFill>
                <a:schemeClr val="bg1"/>
              </a:solidFill>
              <a:latin typeface="Poppins Medium Bold" panose="020B0604020202020204" charset="0"/>
              <a:cs typeface="Poppins Medium Bold" panose="020B0604020202020204" charset="0"/>
            </a:endParaRP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Meten van gedrag, houding en kennis</a:t>
            </a:r>
          </a:p>
          <a:p>
            <a:pPr marL="1085850" lvl="2"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Enquête</a:t>
            </a:r>
          </a:p>
          <a:p>
            <a:pPr marL="1085850" lvl="2"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Aantal datalekken </a:t>
            </a:r>
          </a:p>
          <a:p>
            <a:pPr marL="1085850" lvl="2"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Phishing testen </a:t>
            </a:r>
          </a:p>
          <a:p>
            <a:pPr marL="1085850" lvl="2"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Mystery visits  </a:t>
            </a:r>
            <a:endParaRPr lang="nl-NL" sz="100" dirty="0">
              <a:solidFill>
                <a:schemeClr val="bg1"/>
              </a:solidFill>
              <a:latin typeface="Poppins Medium Bold" panose="020B0604020202020204" charset="0"/>
              <a:cs typeface="Poppins Medium Bold" panose="020B0604020202020204" charset="0"/>
            </a:endParaRPr>
          </a:p>
        </p:txBody>
      </p:sp>
    </p:spTree>
    <p:extLst>
      <p:ext uri="{BB962C8B-B14F-4D97-AF65-F5344CB8AC3E}">
        <p14:creationId xmlns:p14="http://schemas.microsoft.com/office/powerpoint/2010/main" val="2405157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010160" y="1735499"/>
            <a:ext cx="10171680" cy="3139321"/>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Hoe ga jij het effect van deze interventies meten? </a:t>
            </a:r>
            <a:endParaRPr lang="nl-NL" sz="400" dirty="0">
              <a:solidFill>
                <a:srgbClr val="EA1A89"/>
              </a:solidFill>
              <a:latin typeface="Poppins Medium Bold" panose="020B0604020202020204" charset="0"/>
              <a:cs typeface="Poppins Medium Bold" panose="020B0604020202020204" charset="0"/>
            </a:endParaRPr>
          </a:p>
        </p:txBody>
      </p:sp>
    </p:spTree>
    <p:extLst>
      <p:ext uri="{BB962C8B-B14F-4D97-AF65-F5344CB8AC3E}">
        <p14:creationId xmlns:p14="http://schemas.microsoft.com/office/powerpoint/2010/main" val="12671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127691" y="570441"/>
            <a:ext cx="10171680" cy="110799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Do’s &amp; </a:t>
            </a:r>
            <a:r>
              <a:rPr lang="nl-NL" sz="6600" dirty="0" err="1">
                <a:solidFill>
                  <a:srgbClr val="EA1A89"/>
                </a:solidFill>
                <a:latin typeface="Poppins Medium Bold" panose="020B0604020202020204" charset="0"/>
                <a:cs typeface="Poppins Medium Bold" panose="020B0604020202020204" charset="0"/>
              </a:rPr>
              <a:t>don’ts</a:t>
            </a:r>
            <a:r>
              <a:rPr lang="nl-NL" sz="6600" dirty="0">
                <a:solidFill>
                  <a:srgbClr val="EA1A89"/>
                </a:solidFill>
                <a:latin typeface="Poppins Medium Bold" panose="020B0604020202020204" charset="0"/>
                <a:cs typeface="Poppins Medium Bold" panose="020B0604020202020204" charset="0"/>
              </a:rPr>
              <a:t> </a:t>
            </a:r>
            <a:endParaRPr lang="nl-NL" sz="400" dirty="0">
              <a:solidFill>
                <a:srgbClr val="EA1A89"/>
              </a:solidFill>
              <a:latin typeface="Poppins Medium Bold" panose="020B0604020202020204" charset="0"/>
              <a:cs typeface="Poppins Medium Bold" panose="020B0604020202020204" charset="0"/>
            </a:endParaRPr>
          </a:p>
        </p:txBody>
      </p:sp>
      <p:sp>
        <p:nvSpPr>
          <p:cNvPr id="3" name="Tekstvak 2">
            <a:extLst>
              <a:ext uri="{FF2B5EF4-FFF2-40B4-BE49-F238E27FC236}">
                <a16:creationId xmlns:a16="http://schemas.microsoft.com/office/drawing/2014/main" id="{94DC3109-5CE9-5140-1A53-CACCFE783FE6}"/>
              </a:ext>
            </a:extLst>
          </p:cNvPr>
          <p:cNvSpPr txBox="1"/>
          <p:nvPr/>
        </p:nvSpPr>
        <p:spPr>
          <a:xfrm>
            <a:off x="1010160" y="1678437"/>
            <a:ext cx="10171680" cy="4416594"/>
          </a:xfrm>
          <a:prstGeom prst="rect">
            <a:avLst/>
          </a:prstGeom>
          <a:noFill/>
        </p:spPr>
        <p:txBody>
          <a:bodyPr wrap="square">
            <a:spAutoFit/>
          </a:bodyPr>
          <a:lstStyle/>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Leuk, lekker en leerzaam</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Geen verplichting (niet zo benoemen) </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Creatieve aanpak</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Aanpak is niet lineair, maar flexibel</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Kracht van herhaling</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Naast specifieke interventies ook algemene interventies (die elk jaar terugkomen) </a:t>
            </a:r>
          </a:p>
          <a:p>
            <a:pPr marL="1543050" lvl="3"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Intranet </a:t>
            </a:r>
          </a:p>
          <a:p>
            <a:pPr marL="1543050" lvl="3"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Lezingen  </a:t>
            </a:r>
          </a:p>
          <a:p>
            <a:pPr marL="1543050" lvl="3"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Digitaal rijbewijs </a:t>
            </a:r>
          </a:p>
          <a:p>
            <a:pPr marL="171450" indent="-171450">
              <a:buFont typeface="Arial" panose="020B0604020202020204" pitchFamily="34" charset="0"/>
              <a:buChar char="•"/>
            </a:pPr>
            <a:endParaRPr lang="nl-NL" sz="100" dirty="0">
              <a:solidFill>
                <a:schemeClr val="bg1"/>
              </a:solidFill>
              <a:latin typeface="Poppins Medium Bold" panose="020B0604020202020204" charset="0"/>
              <a:cs typeface="Poppins Medium Bold" panose="020B0604020202020204" charset="0"/>
            </a:endParaRPr>
          </a:p>
        </p:txBody>
      </p:sp>
    </p:spTree>
    <p:extLst>
      <p:ext uri="{BB962C8B-B14F-4D97-AF65-F5344CB8AC3E}">
        <p14:creationId xmlns:p14="http://schemas.microsoft.com/office/powerpoint/2010/main" val="2701709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127691" y="570441"/>
            <a:ext cx="10171680" cy="110799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Wat doen wij? </a:t>
            </a:r>
            <a:endParaRPr lang="nl-NL" sz="400" dirty="0">
              <a:solidFill>
                <a:srgbClr val="EA1A89"/>
              </a:solidFill>
              <a:latin typeface="Poppins Medium Bold" panose="020B0604020202020204" charset="0"/>
              <a:cs typeface="Poppins Medium Bold" panose="020B0604020202020204" charset="0"/>
            </a:endParaRPr>
          </a:p>
        </p:txBody>
      </p:sp>
      <p:sp>
        <p:nvSpPr>
          <p:cNvPr id="3" name="Tekstvak 2">
            <a:extLst>
              <a:ext uri="{FF2B5EF4-FFF2-40B4-BE49-F238E27FC236}">
                <a16:creationId xmlns:a16="http://schemas.microsoft.com/office/drawing/2014/main" id="{94DC3109-5CE9-5140-1A53-CACCFE783FE6}"/>
              </a:ext>
            </a:extLst>
          </p:cNvPr>
          <p:cNvSpPr txBox="1"/>
          <p:nvPr/>
        </p:nvSpPr>
        <p:spPr>
          <a:xfrm>
            <a:off x="687929" y="1936568"/>
            <a:ext cx="11318875" cy="1815882"/>
          </a:xfrm>
          <a:prstGeom prst="rect">
            <a:avLst/>
          </a:prstGeom>
          <a:noFill/>
        </p:spPr>
        <p:txBody>
          <a:bodyPr wrap="square">
            <a:spAutoFit/>
          </a:bodyPr>
          <a:lstStyle/>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Gedragsveranderingsprogramma informatieveilig werken</a:t>
            </a:r>
          </a:p>
          <a:p>
            <a:pPr marL="628650" lvl="1"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Onderwerpen privacy, security &amp; informatiebeheer </a:t>
            </a:r>
          </a:p>
          <a:p>
            <a:pPr marL="628650" lvl="1"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Slogan: leuk, lekker en leerzaam</a:t>
            </a:r>
          </a:p>
          <a:p>
            <a:pPr marL="628650" lvl="1"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Verandermethode: ADKAR </a:t>
            </a:r>
            <a:endParaRPr lang="nl-NL" sz="100" dirty="0">
              <a:solidFill>
                <a:schemeClr val="bg1"/>
              </a:solidFill>
              <a:latin typeface="Poppins Medium Bold" panose="020B0604020202020204" charset="0"/>
              <a:cs typeface="Poppins Medium Bold" panose="020B0604020202020204" charset="0"/>
            </a:endParaRPr>
          </a:p>
        </p:txBody>
      </p:sp>
      <p:pic>
        <p:nvPicPr>
          <p:cNvPr id="2050" name="Picture 2" descr="Understanding the ADKAR Change Management Model">
            <a:extLst>
              <a:ext uri="{FF2B5EF4-FFF2-40B4-BE49-F238E27FC236}">
                <a16:creationId xmlns:a16="http://schemas.microsoft.com/office/drawing/2014/main" id="{FC79D23F-1399-1A02-3A26-96EFAA6CD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491" y="3947275"/>
            <a:ext cx="4366088" cy="291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110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442E86F3-6715-0A41-ED0B-5F1DA4FBD819}"/>
              </a:ext>
            </a:extLst>
          </p:cNvPr>
          <p:cNvSpPr txBox="1"/>
          <p:nvPr/>
        </p:nvSpPr>
        <p:spPr>
          <a:xfrm>
            <a:off x="1127691" y="570441"/>
            <a:ext cx="10171680" cy="110799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Impressie interventies </a:t>
            </a:r>
            <a:endParaRPr lang="nl-NL" sz="400" dirty="0">
              <a:solidFill>
                <a:srgbClr val="EA1A89"/>
              </a:solidFill>
              <a:latin typeface="Poppins Medium Bold" panose="020B0604020202020204" charset="0"/>
              <a:cs typeface="Poppins Medium Bold" panose="020B0604020202020204" charset="0"/>
            </a:endParaRPr>
          </a:p>
        </p:txBody>
      </p:sp>
      <p:pic>
        <p:nvPicPr>
          <p:cNvPr id="5" name="Afbeelding 4">
            <a:extLst>
              <a:ext uri="{FF2B5EF4-FFF2-40B4-BE49-F238E27FC236}">
                <a16:creationId xmlns:a16="http://schemas.microsoft.com/office/drawing/2014/main" id="{841C9F85-A51F-52B8-01CE-3D240E907D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449" y="1757777"/>
            <a:ext cx="2163038" cy="1440608"/>
          </a:xfrm>
          <a:prstGeom prst="rect">
            <a:avLst/>
          </a:prstGeom>
          <a:noFill/>
          <a:ln>
            <a:noFill/>
          </a:ln>
        </p:spPr>
      </p:pic>
      <p:pic>
        <p:nvPicPr>
          <p:cNvPr id="10" name="Afbeelding 9" descr="Afbeelding met kleding, persoon, muur, overdekt&#10;&#10;Automatisch gegenereerde beschrijving">
            <a:extLst>
              <a:ext uri="{FF2B5EF4-FFF2-40B4-BE49-F238E27FC236}">
                <a16:creationId xmlns:a16="http://schemas.microsoft.com/office/drawing/2014/main" id="{F89804A1-60C6-D750-7292-5999D5BBC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4594" y="1757777"/>
            <a:ext cx="3947604" cy="2960703"/>
          </a:xfrm>
          <a:prstGeom prst="rect">
            <a:avLst/>
          </a:prstGeom>
        </p:spPr>
      </p:pic>
      <p:pic>
        <p:nvPicPr>
          <p:cNvPr id="12" name="Afbeelding 11" descr="Afbeelding met overdekt, kleding, persoon, muur&#10;&#10;Automatisch gegenereerde beschrijving">
            <a:extLst>
              <a:ext uri="{FF2B5EF4-FFF2-40B4-BE49-F238E27FC236}">
                <a16:creationId xmlns:a16="http://schemas.microsoft.com/office/drawing/2014/main" id="{52E18BC0-F2B4-2E3D-5F85-BB582E9FC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4575" y="4585316"/>
            <a:ext cx="2533094" cy="1899821"/>
          </a:xfrm>
          <a:prstGeom prst="rect">
            <a:avLst/>
          </a:prstGeom>
        </p:spPr>
      </p:pic>
      <p:pic>
        <p:nvPicPr>
          <p:cNvPr id="14" name="Afbeelding 13" descr="Afbeelding met tekst, schermopname, Lettertype, grafische vormgeving&#10;&#10;Automatisch gegenereerde beschrijving">
            <a:extLst>
              <a:ext uri="{FF2B5EF4-FFF2-40B4-BE49-F238E27FC236}">
                <a16:creationId xmlns:a16="http://schemas.microsoft.com/office/drawing/2014/main" id="{22A56A91-5794-54A8-C215-BFCD40EFC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9421" y="4224692"/>
            <a:ext cx="1852844" cy="2621068"/>
          </a:xfrm>
          <a:prstGeom prst="rect">
            <a:avLst/>
          </a:prstGeom>
        </p:spPr>
      </p:pic>
      <p:pic>
        <p:nvPicPr>
          <p:cNvPr id="16" name="Afbeelding 15" descr="Afbeelding met kleding, overdekt, presentatie, persoon&#10;&#10;Automatisch gegenereerde beschrijving">
            <a:extLst>
              <a:ext uri="{FF2B5EF4-FFF2-40B4-BE49-F238E27FC236}">
                <a16:creationId xmlns:a16="http://schemas.microsoft.com/office/drawing/2014/main" id="{15A0B795-A165-7E0E-052A-7C3F743FBE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8733" y="4585315"/>
            <a:ext cx="2533095" cy="1899821"/>
          </a:xfrm>
          <a:prstGeom prst="rect">
            <a:avLst/>
          </a:prstGeom>
        </p:spPr>
      </p:pic>
      <p:pic>
        <p:nvPicPr>
          <p:cNvPr id="18" name="Afbeelding 17" descr="Afbeelding met kleding, persoon, concert, microfoon&#10;&#10;Automatisch gegenereerde beschrijving">
            <a:extLst>
              <a:ext uri="{FF2B5EF4-FFF2-40B4-BE49-F238E27FC236}">
                <a16:creationId xmlns:a16="http://schemas.microsoft.com/office/drawing/2014/main" id="{F0EFB567-6A28-352C-84EF-C5FF116B0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4412" y="1892475"/>
            <a:ext cx="2353419" cy="1568946"/>
          </a:xfrm>
          <a:prstGeom prst="rect">
            <a:avLst/>
          </a:prstGeom>
        </p:spPr>
      </p:pic>
      <p:pic>
        <p:nvPicPr>
          <p:cNvPr id="20" name="Afbeelding 19" descr="Afbeelding met kleding, persoon, schoeisel, person&#10;&#10;Automatisch gegenereerde beschrijving">
            <a:extLst>
              <a:ext uri="{FF2B5EF4-FFF2-40B4-BE49-F238E27FC236}">
                <a16:creationId xmlns:a16="http://schemas.microsoft.com/office/drawing/2014/main" id="{41F2E479-DA95-64BB-2D1E-A39A7CAC92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5635" y="1458989"/>
            <a:ext cx="3701156" cy="2467437"/>
          </a:xfrm>
          <a:prstGeom prst="rect">
            <a:avLst/>
          </a:prstGeom>
        </p:spPr>
      </p:pic>
      <p:pic>
        <p:nvPicPr>
          <p:cNvPr id="21" name="Afbeelding 20">
            <a:extLst>
              <a:ext uri="{FF2B5EF4-FFF2-40B4-BE49-F238E27FC236}">
                <a16:creationId xmlns:a16="http://schemas.microsoft.com/office/drawing/2014/main" id="{A7664C9F-7891-2F13-1167-5409735F9458}"/>
              </a:ext>
            </a:extLst>
          </p:cNvPr>
          <p:cNvPicPr>
            <a:picLocks noChangeAspect="1"/>
          </p:cNvPicPr>
          <p:nvPr/>
        </p:nvPicPr>
        <p:blipFill>
          <a:blip r:embed="rId11"/>
          <a:stretch>
            <a:fillRect/>
          </a:stretch>
        </p:blipFill>
        <p:spPr>
          <a:xfrm>
            <a:off x="4493009" y="3795837"/>
            <a:ext cx="3391423" cy="1805971"/>
          </a:xfrm>
          <a:prstGeom prst="rect">
            <a:avLst/>
          </a:prstGeom>
        </p:spPr>
      </p:pic>
      <p:pic>
        <p:nvPicPr>
          <p:cNvPr id="23" name="Afbeelding 22">
            <a:extLst>
              <a:ext uri="{FF2B5EF4-FFF2-40B4-BE49-F238E27FC236}">
                <a16:creationId xmlns:a16="http://schemas.microsoft.com/office/drawing/2014/main" id="{B4494E17-4919-1C0E-D954-8338F4225168}"/>
              </a:ext>
            </a:extLst>
          </p:cNvPr>
          <p:cNvPicPr>
            <a:picLocks noChangeAspect="1"/>
          </p:cNvPicPr>
          <p:nvPr/>
        </p:nvPicPr>
        <p:blipFill>
          <a:blip r:embed="rId12"/>
          <a:stretch>
            <a:fillRect/>
          </a:stretch>
        </p:blipFill>
        <p:spPr>
          <a:xfrm>
            <a:off x="449802" y="2851330"/>
            <a:ext cx="2708957" cy="1805971"/>
          </a:xfrm>
          <a:prstGeom prst="rect">
            <a:avLst/>
          </a:prstGeom>
        </p:spPr>
      </p:pic>
    </p:spTree>
    <p:extLst>
      <p:ext uri="{BB962C8B-B14F-4D97-AF65-F5344CB8AC3E}">
        <p14:creationId xmlns:p14="http://schemas.microsoft.com/office/powerpoint/2010/main" val="842359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127691" y="570441"/>
            <a:ext cx="10171680" cy="110799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Hoe zetten we dit op? </a:t>
            </a:r>
            <a:endParaRPr lang="nl-NL" sz="400" dirty="0">
              <a:solidFill>
                <a:srgbClr val="EA1A89"/>
              </a:solidFill>
              <a:latin typeface="Poppins Medium Bold" panose="020B0604020202020204" charset="0"/>
              <a:cs typeface="Poppins Medium Bold" panose="020B0604020202020204" charset="0"/>
            </a:endParaRPr>
          </a:p>
        </p:txBody>
      </p:sp>
      <p:sp>
        <p:nvSpPr>
          <p:cNvPr id="3" name="Tekstvak 2">
            <a:extLst>
              <a:ext uri="{FF2B5EF4-FFF2-40B4-BE49-F238E27FC236}">
                <a16:creationId xmlns:a16="http://schemas.microsoft.com/office/drawing/2014/main" id="{94DC3109-5CE9-5140-1A53-CACCFE783FE6}"/>
              </a:ext>
            </a:extLst>
          </p:cNvPr>
          <p:cNvSpPr txBox="1"/>
          <p:nvPr/>
        </p:nvSpPr>
        <p:spPr>
          <a:xfrm>
            <a:off x="996081" y="1819207"/>
            <a:ext cx="10171680" cy="2246769"/>
          </a:xfrm>
          <a:prstGeom prst="rect">
            <a:avLst/>
          </a:prstGeom>
          <a:noFill/>
        </p:spPr>
        <p:txBody>
          <a:bodyPr wrap="square">
            <a:spAutoFit/>
          </a:bodyPr>
          <a:lstStyle/>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Visie </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Doelgedrag </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Landschapsanalyse</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Interventies</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Meten </a:t>
            </a:r>
            <a:endParaRPr lang="nl-NL" sz="100" dirty="0">
              <a:solidFill>
                <a:schemeClr val="bg1"/>
              </a:solidFill>
              <a:latin typeface="Poppins Medium Bold" panose="020B0604020202020204" charset="0"/>
              <a:cs typeface="Poppins Medium Bold" panose="020B0604020202020204" charset="0"/>
            </a:endParaRPr>
          </a:p>
        </p:txBody>
      </p:sp>
      <p:sp>
        <p:nvSpPr>
          <p:cNvPr id="7" name="Pijl: gekromd omlaag 6">
            <a:extLst>
              <a:ext uri="{FF2B5EF4-FFF2-40B4-BE49-F238E27FC236}">
                <a16:creationId xmlns:a16="http://schemas.microsoft.com/office/drawing/2014/main" id="{54A33381-EE7E-9A9A-361E-DEECAE65681A}"/>
              </a:ext>
            </a:extLst>
          </p:cNvPr>
          <p:cNvSpPr/>
          <p:nvPr/>
        </p:nvSpPr>
        <p:spPr>
          <a:xfrm rot="5400000">
            <a:off x="9851346" y="4576145"/>
            <a:ext cx="1916303" cy="1661994"/>
          </a:xfrm>
          <a:prstGeom prst="curvedDownArrow">
            <a:avLst/>
          </a:prstGeom>
          <a:solidFill>
            <a:srgbClr val="EA1A89"/>
          </a:solidFill>
          <a:ln>
            <a:solidFill>
              <a:srgbClr val="EA1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0" name="Pijl: gekromd omlaag 9">
            <a:extLst>
              <a:ext uri="{FF2B5EF4-FFF2-40B4-BE49-F238E27FC236}">
                <a16:creationId xmlns:a16="http://schemas.microsoft.com/office/drawing/2014/main" id="{159EDB4F-3436-7EDE-98E3-E372DB11732A}"/>
              </a:ext>
            </a:extLst>
          </p:cNvPr>
          <p:cNvSpPr/>
          <p:nvPr/>
        </p:nvSpPr>
        <p:spPr>
          <a:xfrm rot="16200000">
            <a:off x="8006272" y="4425959"/>
            <a:ext cx="1916303" cy="1661994"/>
          </a:xfrm>
          <a:prstGeom prst="curvedDownArrow">
            <a:avLst/>
          </a:prstGeom>
          <a:solidFill>
            <a:srgbClr val="EA1A89"/>
          </a:solidFill>
          <a:ln>
            <a:solidFill>
              <a:srgbClr val="EA1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476583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127691" y="570441"/>
            <a:ext cx="10171680" cy="110799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Visie</a:t>
            </a:r>
            <a:endParaRPr lang="nl-NL" sz="400" dirty="0">
              <a:solidFill>
                <a:srgbClr val="EA1A89"/>
              </a:solidFill>
              <a:latin typeface="Poppins Medium Bold" panose="020B0604020202020204" charset="0"/>
              <a:cs typeface="Poppins Medium Bold" panose="020B0604020202020204" charset="0"/>
            </a:endParaRPr>
          </a:p>
        </p:txBody>
      </p:sp>
      <p:sp>
        <p:nvSpPr>
          <p:cNvPr id="3" name="Tekstvak 2">
            <a:extLst>
              <a:ext uri="{FF2B5EF4-FFF2-40B4-BE49-F238E27FC236}">
                <a16:creationId xmlns:a16="http://schemas.microsoft.com/office/drawing/2014/main" id="{94DC3109-5CE9-5140-1A53-CACCFE783FE6}"/>
              </a:ext>
            </a:extLst>
          </p:cNvPr>
          <p:cNvSpPr txBox="1"/>
          <p:nvPr/>
        </p:nvSpPr>
        <p:spPr>
          <a:xfrm>
            <a:off x="873125" y="1916861"/>
            <a:ext cx="5736019" cy="2693045"/>
          </a:xfrm>
          <a:prstGeom prst="rect">
            <a:avLst/>
          </a:prstGeom>
          <a:noFill/>
        </p:spPr>
        <p:txBody>
          <a:bodyPr wrap="square">
            <a:spAutoFit/>
          </a:bodyPr>
          <a:lstStyle/>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Groningen Digitale Ambitie </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Agenda digitale veiligheid</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Eigen huis op orde (CCV)</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Security awareness </a:t>
            </a:r>
            <a:r>
              <a:rPr lang="nl-NL" sz="2800" dirty="0" err="1">
                <a:solidFill>
                  <a:schemeClr val="bg1"/>
                </a:solidFill>
                <a:latin typeface="Poppins Medium Bold" panose="020B0604020202020204" charset="0"/>
                <a:cs typeface="Poppins Medium Bold" panose="020B0604020202020204" charset="0"/>
              </a:rPr>
              <a:t>maturity</a:t>
            </a:r>
            <a:r>
              <a:rPr lang="nl-NL" sz="2800" dirty="0">
                <a:solidFill>
                  <a:schemeClr val="bg1"/>
                </a:solidFill>
                <a:latin typeface="Poppins Medium Bold" panose="020B0604020202020204" charset="0"/>
                <a:cs typeface="Poppins Medium Bold" panose="020B0604020202020204" charset="0"/>
              </a:rPr>
              <a:t> model </a:t>
            </a:r>
          </a:p>
          <a:p>
            <a:pPr marL="628650" lvl="1"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ADKAR</a:t>
            </a:r>
          </a:p>
          <a:p>
            <a:pPr marL="628650" lvl="1" indent="-171450">
              <a:buFont typeface="Arial" panose="020B0604020202020204" pitchFamily="34" charset="0"/>
              <a:buChar char="•"/>
            </a:pPr>
            <a:endParaRPr lang="nl-NL" sz="100" dirty="0">
              <a:solidFill>
                <a:schemeClr val="bg1"/>
              </a:solidFill>
              <a:latin typeface="Poppins Medium Bold" panose="020B0604020202020204" charset="0"/>
              <a:cs typeface="Poppins Medium Bold" panose="020B0604020202020204" charset="0"/>
            </a:endParaRPr>
          </a:p>
        </p:txBody>
      </p:sp>
      <p:pic>
        <p:nvPicPr>
          <p:cNvPr id="4" name="Afbeelding 3">
            <a:extLst>
              <a:ext uri="{FF2B5EF4-FFF2-40B4-BE49-F238E27FC236}">
                <a16:creationId xmlns:a16="http://schemas.microsoft.com/office/drawing/2014/main" id="{FED896E1-3352-2432-815E-DAEEC78A5DF2}"/>
              </a:ext>
            </a:extLst>
          </p:cNvPr>
          <p:cNvPicPr>
            <a:picLocks noChangeAspect="1"/>
          </p:cNvPicPr>
          <p:nvPr/>
        </p:nvPicPr>
        <p:blipFill>
          <a:blip r:embed="rId4"/>
          <a:stretch>
            <a:fillRect/>
          </a:stretch>
        </p:blipFill>
        <p:spPr>
          <a:xfrm>
            <a:off x="6609144" y="2196248"/>
            <a:ext cx="4798662" cy="4191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29638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010160" y="1256920"/>
            <a:ext cx="10171680" cy="4154984"/>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Waar staat jouw organisatie in het security awareness </a:t>
            </a:r>
            <a:r>
              <a:rPr lang="nl-NL" sz="6600" dirty="0" err="1">
                <a:solidFill>
                  <a:srgbClr val="EA1A89"/>
                </a:solidFill>
                <a:latin typeface="Poppins Medium Bold" panose="020B0604020202020204" charset="0"/>
                <a:cs typeface="Poppins Medium Bold" panose="020B0604020202020204" charset="0"/>
              </a:rPr>
              <a:t>maturity</a:t>
            </a:r>
            <a:r>
              <a:rPr lang="nl-NL" sz="6600" dirty="0">
                <a:solidFill>
                  <a:srgbClr val="EA1A89"/>
                </a:solidFill>
                <a:latin typeface="Poppins Medium Bold" panose="020B0604020202020204" charset="0"/>
                <a:cs typeface="Poppins Medium Bold" panose="020B0604020202020204" charset="0"/>
              </a:rPr>
              <a:t> model?</a:t>
            </a:r>
            <a:endParaRPr lang="nl-NL" sz="400" dirty="0">
              <a:solidFill>
                <a:srgbClr val="EA1A89"/>
              </a:solidFill>
              <a:latin typeface="Poppins Medium Bold" panose="020B0604020202020204" charset="0"/>
              <a:cs typeface="Poppins Medium Bold" panose="020B0604020202020204" charset="0"/>
            </a:endParaRPr>
          </a:p>
        </p:txBody>
      </p:sp>
    </p:spTree>
    <p:extLst>
      <p:ext uri="{BB962C8B-B14F-4D97-AF65-F5344CB8AC3E}">
        <p14:creationId xmlns:p14="http://schemas.microsoft.com/office/powerpoint/2010/main" val="134975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Security awareness volwassenheidsmodel webinar">
            <a:extLst>
              <a:ext uri="{FF2B5EF4-FFF2-40B4-BE49-F238E27FC236}">
                <a16:creationId xmlns:a16="http://schemas.microsoft.com/office/drawing/2014/main" id="{C4B079FD-CE5A-30D2-1233-F22498AE4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226" y="646941"/>
            <a:ext cx="9979547" cy="5564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9"/>
          <p:cNvPicPr>
            <a:picLocks noChangeAspect="1"/>
          </p:cNvPicPr>
          <p:nvPr/>
        </p:nvPicPr>
        <p:blipFill>
          <a:blip r:embed="rId4"/>
          <a:srcRect/>
          <a:stretch>
            <a:fillRect/>
          </a:stretch>
        </p:blipFill>
        <p:spPr>
          <a:xfrm>
            <a:off x="-568324" y="4371278"/>
            <a:ext cx="2882899" cy="2882899"/>
          </a:xfrm>
          <a:prstGeom prst="rect">
            <a:avLst/>
          </a:prstGeom>
        </p:spPr>
      </p:pic>
    </p:spTree>
    <p:extLst>
      <p:ext uri="{BB962C8B-B14F-4D97-AF65-F5344CB8AC3E}">
        <p14:creationId xmlns:p14="http://schemas.microsoft.com/office/powerpoint/2010/main" val="429278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127691" y="570441"/>
            <a:ext cx="10171680" cy="1107996"/>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Doelgedrag </a:t>
            </a:r>
            <a:endParaRPr lang="nl-NL" sz="400" dirty="0">
              <a:solidFill>
                <a:srgbClr val="EA1A89"/>
              </a:solidFill>
              <a:latin typeface="Poppins Medium Bold" panose="020B0604020202020204" charset="0"/>
              <a:cs typeface="Poppins Medium Bold" panose="020B0604020202020204" charset="0"/>
            </a:endParaRPr>
          </a:p>
        </p:txBody>
      </p:sp>
      <p:sp>
        <p:nvSpPr>
          <p:cNvPr id="3" name="Tekstvak 2">
            <a:extLst>
              <a:ext uri="{FF2B5EF4-FFF2-40B4-BE49-F238E27FC236}">
                <a16:creationId xmlns:a16="http://schemas.microsoft.com/office/drawing/2014/main" id="{94DC3109-5CE9-5140-1A53-CACCFE783FE6}"/>
              </a:ext>
            </a:extLst>
          </p:cNvPr>
          <p:cNvSpPr txBox="1"/>
          <p:nvPr/>
        </p:nvSpPr>
        <p:spPr>
          <a:xfrm>
            <a:off x="873125" y="1916861"/>
            <a:ext cx="10171680" cy="2446824"/>
          </a:xfrm>
          <a:prstGeom prst="rect">
            <a:avLst/>
          </a:prstGeom>
          <a:noFill/>
        </p:spPr>
        <p:txBody>
          <a:bodyPr wrap="square">
            <a:spAutoFit/>
          </a:bodyPr>
          <a:lstStyle/>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Wat is doelgedrag?</a:t>
            </a:r>
          </a:p>
          <a:p>
            <a:pPr marL="628650" lvl="1"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Simpel en begrijpelijk (b1 niveau)</a:t>
            </a:r>
          </a:p>
          <a:p>
            <a:pPr marL="628650" lvl="1"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Actieve vorm </a:t>
            </a:r>
          </a:p>
          <a:p>
            <a:pPr marL="171450" indent="-171450">
              <a:buFont typeface="Arial" panose="020B0604020202020204" pitchFamily="34" charset="0"/>
              <a:buChar char="•"/>
            </a:pPr>
            <a:r>
              <a:rPr lang="nl-NL" sz="2800" dirty="0">
                <a:solidFill>
                  <a:schemeClr val="bg1"/>
                </a:solidFill>
                <a:latin typeface="Poppins Medium Bold" panose="020B0604020202020204" charset="0"/>
                <a:cs typeface="Poppins Medium Bold" panose="020B0604020202020204" charset="0"/>
              </a:rPr>
              <a:t>Voorbeeld: </a:t>
            </a:r>
            <a:r>
              <a:rPr lang="nl-NL" sz="2000" dirty="0">
                <a:solidFill>
                  <a:schemeClr val="bg1"/>
                </a:solidFill>
                <a:latin typeface="Poppins Medium Bold" panose="020B0604020202020204" charset="0"/>
                <a:cs typeface="Poppins Medium Bold" panose="020B0604020202020204" charset="0"/>
              </a:rPr>
              <a:t>elke medewerker draagt de gepersonaliseerde pas zichtbaar binnen de panden van de gemeente Groningen na de eerste paslezer. In de publieke ruimten is het niet noodzakelijk. </a:t>
            </a:r>
          </a:p>
          <a:p>
            <a:pPr marL="628650" lvl="1" indent="-171450">
              <a:buFont typeface="Arial" panose="020B0604020202020204" pitchFamily="34" charset="0"/>
              <a:buChar char="•"/>
            </a:pPr>
            <a:endParaRPr lang="nl-NL" sz="100" dirty="0">
              <a:solidFill>
                <a:schemeClr val="bg1"/>
              </a:solidFill>
              <a:latin typeface="Poppins Medium Bold" panose="020B0604020202020204" charset="0"/>
              <a:cs typeface="Poppins Medium Bold" panose="020B0604020202020204" charset="0"/>
            </a:endParaRPr>
          </a:p>
        </p:txBody>
      </p:sp>
    </p:spTree>
    <p:extLst>
      <p:ext uri="{BB962C8B-B14F-4D97-AF65-F5344CB8AC3E}">
        <p14:creationId xmlns:p14="http://schemas.microsoft.com/office/powerpoint/2010/main" val="3501591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568324" y="4371278"/>
            <a:ext cx="2882899" cy="2882899"/>
          </a:xfrm>
          <a:prstGeom prst="rect">
            <a:avLst/>
          </a:prstGeom>
        </p:spPr>
      </p:pic>
      <p:sp>
        <p:nvSpPr>
          <p:cNvPr id="2" name="Tekstvak 1">
            <a:extLst>
              <a:ext uri="{FF2B5EF4-FFF2-40B4-BE49-F238E27FC236}">
                <a16:creationId xmlns:a16="http://schemas.microsoft.com/office/drawing/2014/main" id="{3A0584F5-2F34-A980-1779-6DD4670AECCD}"/>
              </a:ext>
            </a:extLst>
          </p:cNvPr>
          <p:cNvSpPr txBox="1"/>
          <p:nvPr/>
        </p:nvSpPr>
        <p:spPr>
          <a:xfrm>
            <a:off x="1010160" y="1855231"/>
            <a:ext cx="10171680" cy="3139321"/>
          </a:xfrm>
          <a:prstGeom prst="rect">
            <a:avLst/>
          </a:prstGeom>
          <a:noFill/>
        </p:spPr>
        <p:txBody>
          <a:bodyPr wrap="square">
            <a:spAutoFit/>
          </a:bodyPr>
          <a:lstStyle/>
          <a:p>
            <a:pPr algn="ctr"/>
            <a:r>
              <a:rPr lang="nl-NL" sz="6600" dirty="0">
                <a:solidFill>
                  <a:srgbClr val="EA1A89"/>
                </a:solidFill>
                <a:latin typeface="Poppins Medium Bold" panose="020B0604020202020204" charset="0"/>
                <a:cs typeface="Poppins Medium Bold" panose="020B0604020202020204" charset="0"/>
              </a:rPr>
              <a:t>Bedenk een voorbeeld van doelgedrag voor jouw organisatie</a:t>
            </a:r>
            <a:endParaRPr lang="nl-NL" sz="400" dirty="0">
              <a:solidFill>
                <a:srgbClr val="EA1A89"/>
              </a:solidFill>
              <a:latin typeface="Poppins Medium Bold" panose="020B0604020202020204" charset="0"/>
              <a:cs typeface="Poppins Medium Bold" panose="020B0604020202020204" charset="0"/>
            </a:endParaRPr>
          </a:p>
        </p:txBody>
      </p:sp>
    </p:spTree>
    <p:extLst>
      <p:ext uri="{BB962C8B-B14F-4D97-AF65-F5344CB8AC3E}">
        <p14:creationId xmlns:p14="http://schemas.microsoft.com/office/powerpoint/2010/main" val="1735653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303</Words>
  <Application>Microsoft Office PowerPoint</Application>
  <PresentationFormat>Breedbeeld</PresentationFormat>
  <Paragraphs>84</Paragraphs>
  <Slides>16</Slides>
  <Notes>16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16</vt:i4>
      </vt:variant>
    </vt:vector>
  </HeadingPairs>
  <TitlesOfParts>
    <vt:vector size="21" baseType="lpstr">
      <vt:lpstr>Arial</vt:lpstr>
      <vt:lpstr>Calibri</vt:lpstr>
      <vt:lpstr>Poppins</vt:lpstr>
      <vt:lpstr>Poppins Medium Bold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Gemeente Groningen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Liselotte Schutten</dc:creator>
  <cp:lastModifiedBy>Liselotte Schutten</cp:lastModifiedBy>
  <cp:revision>54</cp:revision>
  <dcterms:created xsi:type="dcterms:W3CDTF">2023-08-01T12:14:41Z</dcterms:created>
  <dcterms:modified xsi:type="dcterms:W3CDTF">2023-10-16T09:01:05Z</dcterms:modified>
</cp:coreProperties>
</file>